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comments/comment1.xml" ContentType="application/vnd.openxmlformats-officedocument.presentationml.comments+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80" r:id="rId12"/>
    <p:sldId id="286" r:id="rId13"/>
    <p:sldId id="287" r:id="rId14"/>
    <p:sldId id="288" r:id="rId15"/>
    <p:sldId id="266" r:id="rId16"/>
    <p:sldId id="267" r:id="rId17"/>
    <p:sldId id="268" r:id="rId18"/>
    <p:sldId id="269" r:id="rId19"/>
    <p:sldId id="270" r:id="rId20"/>
    <p:sldId id="271" r:id="rId21"/>
    <p:sldId id="276" r:id="rId22"/>
    <p:sldId id="277" r:id="rId23"/>
    <p:sldId id="272" r:id="rId24"/>
    <p:sldId id="275" r:id="rId25"/>
    <p:sldId id="278" r:id="rId26"/>
    <p:sldId id="274" r:id="rId27"/>
    <p:sldId id="279" r:id="rId28"/>
    <p:sldId id="281" r:id="rId29"/>
    <p:sldId id="289" r:id="rId30"/>
    <p:sldId id="300" r:id="rId31"/>
    <p:sldId id="282" r:id="rId32"/>
    <p:sldId id="299" r:id="rId33"/>
    <p:sldId id="290" r:id="rId34"/>
    <p:sldId id="291" r:id="rId35"/>
    <p:sldId id="283" r:id="rId36"/>
    <p:sldId id="316" r:id="rId37"/>
    <p:sldId id="317" r:id="rId38"/>
    <p:sldId id="318" r:id="rId39"/>
    <p:sldId id="284" r:id="rId40"/>
    <p:sldId id="292" r:id="rId41"/>
    <p:sldId id="296" r:id="rId42"/>
    <p:sldId id="297" r:id="rId43"/>
    <p:sldId id="285" r:id="rId44"/>
    <p:sldId id="315" r:id="rId45"/>
    <p:sldId id="298"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28" r:id="rId60"/>
    <p:sldId id="329" r:id="rId61"/>
    <p:sldId id="326" r:id="rId62"/>
    <p:sldId id="320" r:id="rId63"/>
    <p:sldId id="321" r:id="rId64"/>
    <p:sldId id="325" r:id="rId65"/>
    <p:sldId id="323" r:id="rId66"/>
    <p:sldId id="324" r:id="rId67"/>
    <p:sldId id="327" r:id="rId68"/>
    <p:sldId id="330" r:id="rId69"/>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Podlesna" initials="MP" lastIdx="1" clrIdx="0">
    <p:extLst>
      <p:ext uri="{19B8F6BF-5375-455C-9EA6-DF929625EA0E}">
        <p15:presenceInfo xmlns="" xmlns:p15="http://schemas.microsoft.com/office/powerpoint/2012/main" userId="S-1-5-21-1314621096-185858622-2313921862-12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FCF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58" d="100"/>
          <a:sy n="58" d="100"/>
        </p:scale>
        <p:origin x="-84" y="-14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7-16T10:22:46.936" idx="1">
    <p:pos x="7616" y="17"/>
    <p:text/>
    <p:extLst>
      <p:ext uri="{C676402C-5697-4E1C-873F-D02D1690AC5C}">
        <p15:threadingInfo xmlns="" xmlns:p15="http://schemas.microsoft.com/office/powerpoint/2012/main" timeZoneBias="-1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F67C2-1AA1-4D1D-807B-0FFD91743392}" type="datetimeFigureOut">
              <a:rPr lang="sk-SK" smtClean="0"/>
              <a:pPr/>
              <a:t>23. 7. 2014</a:t>
            </a:fld>
            <a:endParaRPr lang="sk-SK"/>
          </a:p>
        </p:txBody>
      </p:sp>
      <p:sp>
        <p:nvSpPr>
          <p:cNvPr id="4" name="Zástupný symbol obrazu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39C0D-B14A-4568-884D-A6BAA6F0E3CD}" type="slidenum">
              <a:rPr lang="sk-SK" smtClean="0"/>
              <a:pPr/>
              <a:t>‹#›</a:t>
            </a:fld>
            <a:endParaRPr lang="sk-SK"/>
          </a:p>
        </p:txBody>
      </p:sp>
    </p:spTree>
    <p:extLst>
      <p:ext uri="{BB962C8B-B14F-4D97-AF65-F5344CB8AC3E}">
        <p14:creationId xmlns="" xmlns:p14="http://schemas.microsoft.com/office/powerpoint/2010/main" val="116015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0F039C0D-B14A-4568-884D-A6BAA6F0E3CD}" type="slidenum">
              <a:rPr lang="sk-SK" smtClean="0"/>
              <a:pPr/>
              <a:t>19</a:t>
            </a:fld>
            <a:endParaRPr lang="sk-SK"/>
          </a:p>
        </p:txBody>
      </p:sp>
    </p:spTree>
    <p:extLst>
      <p:ext uri="{BB962C8B-B14F-4D97-AF65-F5344CB8AC3E}">
        <p14:creationId xmlns="" xmlns:p14="http://schemas.microsoft.com/office/powerpoint/2010/main" val="75171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0F039C0D-B14A-4568-884D-A6BAA6F0E3CD}" type="slidenum">
              <a:rPr lang="sk-SK" smtClean="0"/>
              <a:pPr/>
              <a:t>26</a:t>
            </a:fld>
            <a:endParaRPr lang="sk-SK"/>
          </a:p>
        </p:txBody>
      </p:sp>
    </p:spTree>
    <p:extLst>
      <p:ext uri="{BB962C8B-B14F-4D97-AF65-F5344CB8AC3E}">
        <p14:creationId xmlns="" xmlns:p14="http://schemas.microsoft.com/office/powerpoint/2010/main" val="1026665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0F039C0D-B14A-4568-884D-A6BAA6F0E3CD}" type="slidenum">
              <a:rPr lang="sk-SK" smtClean="0"/>
              <a:pPr/>
              <a:t>43</a:t>
            </a:fld>
            <a:endParaRPr lang="sk-SK"/>
          </a:p>
        </p:txBody>
      </p:sp>
    </p:spTree>
    <p:extLst>
      <p:ext uri="{BB962C8B-B14F-4D97-AF65-F5344CB8AC3E}">
        <p14:creationId xmlns="" xmlns:p14="http://schemas.microsoft.com/office/powerpoint/2010/main" val="182178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k-SK" smtClean="0"/>
              <a:t>Upravte štýly predlohy textu</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35485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255776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 xmlns:p14="http://schemas.microsoft.com/office/powerpoint/2010/main" val="1886898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1318843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3441163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3313110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42607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k-SK" smtClean="0"/>
              <a:t>Upravte štýly predlohy textu</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69145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390682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425288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390715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102187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91594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119812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k-SK" smtClean="0"/>
              <a:t>Upravte štýly predlohy textu</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95789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F7B5166-F63F-4164-AB18-21F64FDA27CE}" type="datetimeFigureOut">
              <a:rPr lang="sk-SK" smtClean="0"/>
              <a:pPr/>
              <a:t>23. 7. 2014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97190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7B5166-F63F-4164-AB18-21F64FDA27CE}" type="datetimeFigureOut">
              <a:rPr lang="sk-SK" smtClean="0"/>
              <a:pPr/>
              <a:t>23. 7. 2014</a:t>
            </a:fld>
            <a:endParaRPr lang="sk-S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9418194-BD87-4271-8D38-07FA823AEE2E}" type="slidenum">
              <a:rPr lang="sk-SK" smtClean="0"/>
              <a:pPr/>
              <a:t>‹#›</a:t>
            </a:fld>
            <a:endParaRPr lang="sk-SK"/>
          </a:p>
        </p:txBody>
      </p:sp>
    </p:spTree>
    <p:extLst>
      <p:ext uri="{BB962C8B-B14F-4D97-AF65-F5344CB8AC3E}">
        <p14:creationId xmlns="" xmlns:p14="http://schemas.microsoft.com/office/powerpoint/2010/main" val="3812138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2.xls"/></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1156813"/>
          </a:xfrm>
        </p:spPr>
        <p:txBody>
          <a:bodyPr/>
          <a:lstStyle/>
          <a:p>
            <a:pPr algn="ctr"/>
            <a:endParaRPr lang="sk-SK" dirty="0"/>
          </a:p>
        </p:txBody>
      </p:sp>
      <p:sp>
        <p:nvSpPr>
          <p:cNvPr id="3" name="Podnadpis 2"/>
          <p:cNvSpPr>
            <a:spLocks noGrp="1"/>
          </p:cNvSpPr>
          <p:nvPr>
            <p:ph type="subTitle" idx="1"/>
          </p:nvPr>
        </p:nvSpPr>
        <p:spPr>
          <a:xfrm>
            <a:off x="1524000" y="2279176"/>
            <a:ext cx="9144000" cy="2978624"/>
          </a:xfrm>
        </p:spPr>
        <p:txBody>
          <a:bodyPr>
            <a:normAutofit/>
          </a:bodyPr>
          <a:lstStyle/>
          <a:p>
            <a:r>
              <a:rPr lang="sk-SK" b="1" dirty="0"/>
              <a:t> </a:t>
            </a:r>
            <a:endParaRPr lang="sk-SK" dirty="0"/>
          </a:p>
          <a:p>
            <a:r>
              <a:rPr lang="sk-SK" sz="5600" b="1" dirty="0"/>
              <a:t> </a:t>
            </a:r>
            <a:endParaRPr lang="sk-SK" sz="5600" dirty="0"/>
          </a:p>
          <a:p>
            <a:endParaRPr lang="sk-SK" dirty="0"/>
          </a:p>
        </p:txBody>
      </p:sp>
      <p:pic>
        <p:nvPicPr>
          <p:cNvPr id="6" name="Obrázok 5"/>
          <p:cNvPicPr>
            <a:picLocks noChangeAspect="1"/>
          </p:cNvPicPr>
          <p:nvPr/>
        </p:nvPicPr>
        <p:blipFill>
          <a:blip r:embed="rId3" cstate="print">
            <a:extLst>
              <a:ext uri="{BEBA8EAE-BF5A-486C-A8C5-ECC9F3942E4B}">
                <a14:imgProps xmlns="" xmlns:a14="http://schemas.microsoft.com/office/drawing/2010/main">
                  <a14:imgLayer r:embed="rId4">
                    <a14:imgEffect>
                      <a14:artisticTexturizer/>
                    </a14:imgEffect>
                  </a14:imgLayer>
                </a14:imgProps>
              </a:ext>
              <a:ext uri="{28A0092B-C50C-407E-A947-70E740481C1C}">
                <a14:useLocalDpi xmlns="" xmlns:a14="http://schemas.microsoft.com/office/drawing/2010/main" val="0"/>
              </a:ext>
            </a:extLst>
          </a:blip>
          <a:stretch>
            <a:fillRect/>
          </a:stretch>
        </p:blipFill>
        <p:spPr>
          <a:xfrm>
            <a:off x="0" y="-1143000"/>
            <a:ext cx="12191999" cy="9144000"/>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BlokTextu 6"/>
          <p:cNvSpPr txBox="1"/>
          <p:nvPr/>
        </p:nvSpPr>
        <p:spPr>
          <a:xfrm>
            <a:off x="1378424" y="791570"/>
            <a:ext cx="7833815" cy="1200329"/>
          </a:xfrm>
          <a:prstGeom prst="rect">
            <a:avLst/>
          </a:prstGeom>
          <a:noFill/>
        </p:spPr>
        <p:txBody>
          <a:bodyPr wrap="square" rtlCol="0">
            <a:spAutoFit/>
          </a:bodyPr>
          <a:lstStyle/>
          <a:p>
            <a:pPr algn="ctr"/>
            <a:r>
              <a:rPr lang="sk-SK" sz="7200" dirty="0" smtClean="0">
                <a:latin typeface="Book Antiqua" panose="02040602050305030304" pitchFamily="18" charset="0"/>
              </a:rPr>
              <a:t>Farmársky </a:t>
            </a:r>
            <a:r>
              <a:rPr lang="sk-SK" dirty="0" smtClean="0">
                <a:latin typeface="Book Antiqua" panose="02040602050305030304" pitchFamily="18" charset="0"/>
              </a:rPr>
              <a:t> </a:t>
            </a:r>
            <a:r>
              <a:rPr lang="sk-SK" sz="7200" dirty="0" smtClean="0">
                <a:latin typeface="Book Antiqua" panose="02040602050305030304" pitchFamily="18" charset="0"/>
              </a:rPr>
              <a:t>zákon</a:t>
            </a:r>
            <a:endParaRPr lang="sk-SK" sz="7200" dirty="0">
              <a:latin typeface="Book Antiqua" panose="02040602050305030304" pitchFamily="18" charset="0"/>
            </a:endParaRPr>
          </a:p>
        </p:txBody>
      </p:sp>
      <p:sp>
        <p:nvSpPr>
          <p:cNvPr id="8" name="BlokTextu 7"/>
          <p:cNvSpPr txBox="1"/>
          <p:nvPr/>
        </p:nvSpPr>
        <p:spPr>
          <a:xfrm>
            <a:off x="450377" y="3275292"/>
            <a:ext cx="11600596" cy="2400657"/>
          </a:xfrm>
          <a:prstGeom prst="rect">
            <a:avLst/>
          </a:prstGeom>
          <a:noFill/>
        </p:spPr>
        <p:txBody>
          <a:bodyPr wrap="square" rtlCol="0">
            <a:spAutoFit/>
          </a:bodyPr>
          <a:lstStyle/>
          <a:p>
            <a:pPr algn="ctr"/>
            <a:r>
              <a:rPr lang="sk-SK" sz="3000" b="1" dirty="0" smtClean="0">
                <a:latin typeface="Book Antiqua" panose="02040602050305030304" pitchFamily="18" charset="0"/>
              </a:rPr>
              <a:t>„ Farmársky zákon“ v rámci právneho poriadku SR neexistuje</a:t>
            </a:r>
            <a:endParaRPr lang="sk-SK" sz="3000" dirty="0" smtClean="0">
              <a:latin typeface="Book Antiqua" panose="02040602050305030304" pitchFamily="18" charset="0"/>
            </a:endParaRPr>
          </a:p>
          <a:p>
            <a:pPr algn="ctr"/>
            <a:r>
              <a:rPr lang="sk-SK" b="1" dirty="0">
                <a:latin typeface="Book Antiqua" panose="02040602050305030304" pitchFamily="18" charset="0"/>
              </a:rPr>
              <a:t> </a:t>
            </a:r>
            <a:endParaRPr lang="sk-SK" dirty="0">
              <a:latin typeface="Book Antiqua" panose="02040602050305030304" pitchFamily="18" charset="0"/>
            </a:endParaRPr>
          </a:p>
          <a:p>
            <a:pPr algn="ctr"/>
            <a:r>
              <a:rPr lang="sk-SK" b="1" dirty="0">
                <a:latin typeface="Book Antiqua" panose="02040602050305030304" pitchFamily="18" charset="0"/>
              </a:rPr>
              <a:t> </a:t>
            </a:r>
            <a:endParaRPr lang="sk-SK" dirty="0">
              <a:latin typeface="Book Antiqua" panose="02040602050305030304" pitchFamily="18" charset="0"/>
            </a:endParaRPr>
          </a:p>
          <a:p>
            <a:pPr algn="ctr"/>
            <a:r>
              <a:rPr lang="sk-SK" sz="2800" b="1" dirty="0">
                <a:latin typeface="Book Antiqua" panose="02040602050305030304" pitchFamily="18" charset="0"/>
              </a:rPr>
              <a:t>Krádeže farmárskych produktov rieši samostatný paragraf </a:t>
            </a:r>
            <a:endParaRPr lang="sk-SK" sz="2800" b="1" dirty="0" smtClean="0">
              <a:latin typeface="Book Antiqua" panose="02040602050305030304" pitchFamily="18" charset="0"/>
            </a:endParaRPr>
          </a:p>
          <a:p>
            <a:pPr algn="ctr"/>
            <a:r>
              <a:rPr lang="sk-SK" sz="2800" b="1" dirty="0" smtClean="0">
                <a:latin typeface="Book Antiqua" panose="02040602050305030304" pitchFamily="18" charset="0"/>
              </a:rPr>
              <a:t>  </a:t>
            </a:r>
            <a:r>
              <a:rPr lang="sk-SK" sz="2800" b="1" u="sng" dirty="0">
                <a:latin typeface="Book Antiqua" panose="02040602050305030304" pitchFamily="18" charset="0"/>
              </a:rPr>
              <a:t>§</a:t>
            </a:r>
            <a:r>
              <a:rPr lang="sk-SK" sz="2800" b="1" u="sng" dirty="0" smtClean="0">
                <a:latin typeface="Book Antiqua" panose="02040602050305030304" pitchFamily="18" charset="0"/>
              </a:rPr>
              <a:t>212/2d</a:t>
            </a:r>
            <a:endParaRPr lang="sk-SK" sz="2800" u="sng" dirty="0">
              <a:latin typeface="Book Antiqua" panose="02040602050305030304" pitchFamily="18" charset="0"/>
            </a:endParaRPr>
          </a:p>
          <a:p>
            <a:pPr algn="ctr"/>
            <a:r>
              <a:rPr lang="sk-SK" sz="2800" b="1" dirty="0" smtClean="0">
                <a:latin typeface="Book Antiqua" panose="02040602050305030304" pitchFamily="18" charset="0"/>
              </a:rPr>
              <a:t>TRESTNÉHO </a:t>
            </a:r>
            <a:r>
              <a:rPr lang="sk-SK" sz="2800" b="1" dirty="0">
                <a:latin typeface="Book Antiqua" panose="02040602050305030304" pitchFamily="18" charset="0"/>
              </a:rPr>
              <a:t>ZÁKONA</a:t>
            </a:r>
            <a:r>
              <a:rPr lang="sk-SK" sz="2800" dirty="0">
                <a:latin typeface="Book Antiqua" panose="02040602050305030304" pitchFamily="18" charset="0"/>
              </a:rPr>
              <a:t> </a:t>
            </a:r>
            <a:r>
              <a:rPr lang="sk-SK" sz="2800" b="1" dirty="0">
                <a:latin typeface="Book Antiqua" panose="02040602050305030304" pitchFamily="18" charset="0"/>
              </a:rPr>
              <a:t>č. 300/2005 </a:t>
            </a:r>
            <a:r>
              <a:rPr lang="sk-SK" sz="2800" b="1" dirty="0" err="1">
                <a:latin typeface="Book Antiqua" panose="02040602050305030304" pitchFamily="18" charset="0"/>
              </a:rPr>
              <a:t>Z.z</a:t>
            </a:r>
            <a:r>
              <a:rPr lang="sk-SK" sz="2800" b="1" dirty="0">
                <a:latin typeface="Book Antiqua" panose="02040602050305030304" pitchFamily="18" charset="0"/>
              </a:rPr>
              <a:t>. v znení neskorších predpisov</a:t>
            </a:r>
          </a:p>
        </p:txBody>
      </p:sp>
    </p:spTree>
    <p:extLst>
      <p:ext uri="{BB962C8B-B14F-4D97-AF65-F5344CB8AC3E}">
        <p14:creationId xmlns="" xmlns:p14="http://schemas.microsoft.com/office/powerpoint/2010/main" val="2200076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9433" y="104633"/>
            <a:ext cx="9594376" cy="1355677"/>
          </a:xfrm>
        </p:spPr>
        <p:txBody>
          <a:bodyPr>
            <a:noAutofit/>
          </a:bodyPr>
          <a:lstStyle/>
          <a:p>
            <a:pPr marL="342900" lvl="0" indent="-342900" algn="ctr">
              <a:spcBef>
                <a:spcPts val="1000"/>
              </a:spcBef>
            </a:pPr>
            <a:r>
              <a:rPr lang="sk-SK" sz="1900" i="1" u="sng" dirty="0" smtClean="0">
                <a:solidFill>
                  <a:prstClr val="black">
                    <a:lumMod val="75000"/>
                    <a:lumOff val="25000"/>
                  </a:prstClr>
                </a:solidFill>
                <a:ea typeface="+mn-ea"/>
                <a:cs typeface="+mn-cs"/>
              </a:rPr>
              <a:t>„d</a:t>
            </a:r>
            <a:r>
              <a:rPr lang="sk-SK" sz="1900" i="1" u="sng" dirty="0">
                <a:solidFill>
                  <a:prstClr val="black">
                    <a:lumMod val="75000"/>
                    <a:lumOff val="25000"/>
                  </a:prstClr>
                </a:solidFill>
                <a:ea typeface="+mn-ea"/>
                <a:cs typeface="+mn-cs"/>
              </a:rPr>
              <a:t>) </a:t>
            </a:r>
            <a:r>
              <a:rPr lang="sk-SK" sz="1900" b="1" i="1" u="sng" dirty="0" smtClean="0">
                <a:solidFill>
                  <a:prstClr val="black">
                    <a:lumMod val="75000"/>
                    <a:lumOff val="25000"/>
                  </a:prstClr>
                </a:solidFill>
                <a:ea typeface="+mn-ea"/>
                <a:cs typeface="+mn-cs"/>
              </a:rPr>
              <a:t>takou </a:t>
            </a:r>
            <a:r>
              <a:rPr lang="sk-SK" sz="1900" b="1" i="1" u="sng" dirty="0">
                <a:solidFill>
                  <a:prstClr val="black">
                    <a:lumMod val="75000"/>
                    <a:lumOff val="25000"/>
                  </a:prstClr>
                </a:solidFill>
                <a:ea typeface="+mn-ea"/>
                <a:cs typeface="+mn-cs"/>
              </a:rPr>
              <a:t>vecou je vec z úrody z pozemku, ktorý patrí do poľnohospodárskeho pôdneho fondu, alebo drevo z pozemku, ktorý patrí do lesného pôdneho fondu, alebo ryba z rybníka s intenzívnym </a:t>
            </a:r>
            <a:r>
              <a:rPr lang="sk-SK" sz="1900" b="1" i="1" u="sng" dirty="0" smtClean="0">
                <a:solidFill>
                  <a:prstClr val="black">
                    <a:lumMod val="75000"/>
                    <a:lumOff val="25000"/>
                  </a:prstClr>
                </a:solidFill>
                <a:ea typeface="+mn-ea"/>
                <a:cs typeface="+mn-cs"/>
              </a:rPr>
              <a:t>chovom </a:t>
            </a:r>
            <a:r>
              <a:rPr lang="sk-SK" sz="1900" b="1" i="1" u="sng" dirty="0">
                <a:solidFill>
                  <a:prstClr val="black">
                    <a:lumMod val="75000"/>
                    <a:lumOff val="25000"/>
                  </a:prstClr>
                </a:solidFill>
                <a:ea typeface="+mn-ea"/>
                <a:cs typeface="+mn-cs"/>
              </a:rPr>
              <a:t>„</a:t>
            </a:r>
            <a:r>
              <a:rPr lang="sk-SK" sz="1900" dirty="0">
                <a:solidFill>
                  <a:prstClr val="black">
                    <a:lumMod val="75000"/>
                    <a:lumOff val="25000"/>
                  </a:prstClr>
                </a:solidFill>
                <a:ea typeface="+mn-ea"/>
                <a:cs typeface="+mn-cs"/>
              </a:rPr>
              <a:t/>
            </a:r>
            <a:br>
              <a:rPr lang="sk-SK" sz="1900" dirty="0">
                <a:solidFill>
                  <a:prstClr val="black">
                    <a:lumMod val="75000"/>
                    <a:lumOff val="25000"/>
                  </a:prstClr>
                </a:solidFill>
                <a:ea typeface="+mn-ea"/>
                <a:cs typeface="+mn-cs"/>
              </a:rPr>
            </a:br>
            <a:endParaRPr lang="sk-SK" sz="1900" dirty="0"/>
          </a:p>
        </p:txBody>
      </p:sp>
      <p:sp>
        <p:nvSpPr>
          <p:cNvPr id="3" name="Zástupný symbol obsahu 2"/>
          <p:cNvSpPr>
            <a:spLocks noGrp="1"/>
          </p:cNvSpPr>
          <p:nvPr>
            <p:ph idx="1"/>
          </p:nvPr>
        </p:nvSpPr>
        <p:spPr>
          <a:xfrm>
            <a:off x="908287" y="1856095"/>
            <a:ext cx="8596668" cy="4230806"/>
          </a:xfrm>
        </p:spPr>
        <p:txBody>
          <a:bodyPr>
            <a:normAutofit/>
          </a:bodyPr>
          <a:lstStyle/>
          <a:p>
            <a:r>
              <a:rPr lang="sk-SK" dirty="0">
                <a:solidFill>
                  <a:schemeClr val="tx1"/>
                </a:solidFill>
              </a:rPr>
              <a:t>Vecou </a:t>
            </a:r>
            <a:r>
              <a:rPr lang="sk-SK" b="1" dirty="0">
                <a:solidFill>
                  <a:schemeClr val="tx1"/>
                </a:solidFill>
              </a:rPr>
              <a:t>z úrody pozemku, ktorý patrí po </a:t>
            </a:r>
            <a:r>
              <a:rPr lang="sk-SK" b="1" dirty="0" smtClean="0">
                <a:solidFill>
                  <a:schemeClr val="tx1"/>
                </a:solidFill>
              </a:rPr>
              <a:t>poľnohospodárskeho </a:t>
            </a:r>
            <a:r>
              <a:rPr lang="sk-SK" b="1" dirty="0">
                <a:solidFill>
                  <a:schemeClr val="tx1"/>
                </a:solidFill>
              </a:rPr>
              <a:t>pôdneho fondu </a:t>
            </a:r>
            <a:r>
              <a:rPr lang="sk-SK" dirty="0">
                <a:solidFill>
                  <a:schemeClr val="tx1"/>
                </a:solidFill>
              </a:rPr>
              <a:t>sa podľa §2 písm. a)zákona č. 220/2004 </a:t>
            </a:r>
            <a:r>
              <a:rPr lang="sk-SK" dirty="0" err="1">
                <a:solidFill>
                  <a:schemeClr val="tx1"/>
                </a:solidFill>
              </a:rPr>
              <a:t>Z.z</a:t>
            </a:r>
            <a:r>
              <a:rPr lang="sk-SK" dirty="0">
                <a:solidFill>
                  <a:schemeClr val="tx1"/>
                </a:solidFill>
              </a:rPr>
              <a:t>. o ochrane a využívaní poľnohospodárskej pôdy rozumie výsledok pestovania na </a:t>
            </a:r>
            <a:r>
              <a:rPr lang="sk-SK" dirty="0" smtClean="0">
                <a:solidFill>
                  <a:schemeClr val="tx1"/>
                </a:solidFill>
              </a:rPr>
              <a:t>produkčne potencionálnej pôde, </a:t>
            </a:r>
            <a:r>
              <a:rPr lang="sk-SK" dirty="0">
                <a:solidFill>
                  <a:schemeClr val="tx1"/>
                </a:solidFill>
              </a:rPr>
              <a:t>evidovanej v katastri nehnuteľnosti ako orná pôda, chmeľnice, vinice, ovocné sady, záhrady a </a:t>
            </a:r>
            <a:r>
              <a:rPr lang="sk-SK" dirty="0" smtClean="0">
                <a:solidFill>
                  <a:schemeClr val="tx1"/>
                </a:solidFill>
              </a:rPr>
              <a:t>TTP</a:t>
            </a:r>
            <a:endParaRPr lang="sk-SK" b="1" dirty="0" smtClean="0">
              <a:solidFill>
                <a:schemeClr val="tx1"/>
              </a:solidFill>
            </a:endParaRPr>
          </a:p>
          <a:p>
            <a:pPr lvl="0"/>
            <a:r>
              <a:rPr lang="sk-SK" b="1" dirty="0" smtClean="0">
                <a:solidFill>
                  <a:schemeClr val="tx1"/>
                </a:solidFill>
              </a:rPr>
              <a:t>Lesný </a:t>
            </a:r>
            <a:r>
              <a:rPr lang="sk-SK" b="1" dirty="0">
                <a:solidFill>
                  <a:schemeClr val="tx1"/>
                </a:solidFill>
              </a:rPr>
              <a:t>fond </a:t>
            </a:r>
            <a:r>
              <a:rPr lang="sk-SK" dirty="0">
                <a:solidFill>
                  <a:schemeClr val="tx1"/>
                </a:solidFill>
              </a:rPr>
              <a:t>tvoria </a:t>
            </a:r>
            <a:r>
              <a:rPr lang="sk-SK" dirty="0" smtClean="0">
                <a:solidFill>
                  <a:schemeClr val="tx1"/>
                </a:solidFill>
              </a:rPr>
              <a:t>pozemky, ktoré </a:t>
            </a:r>
            <a:r>
              <a:rPr lang="sk-SK" dirty="0">
                <a:solidFill>
                  <a:schemeClr val="tx1"/>
                </a:solidFill>
              </a:rPr>
              <a:t>sú trvalo určené na plnenie funkcií lesov podľa § 2 zákona č. 61/1977 Zb. o lesoch v znení neskorších predpisov, lesnými pozemkami nie sú a ani sa za </a:t>
            </a:r>
            <a:r>
              <a:rPr lang="sk-SK" dirty="0" err="1">
                <a:solidFill>
                  <a:schemeClr val="tx1"/>
                </a:solidFill>
              </a:rPr>
              <a:t>ne</a:t>
            </a:r>
            <a:r>
              <a:rPr lang="sk-SK" dirty="0">
                <a:solidFill>
                  <a:schemeClr val="tx1"/>
                </a:solidFill>
              </a:rPr>
              <a:t> nemôžu vyhlásiť pozemky, pokiaľ sú súčasťou poľnohospodárskeho pôdneho fondu</a:t>
            </a:r>
          </a:p>
          <a:p>
            <a:pPr lvl="0"/>
            <a:r>
              <a:rPr lang="sk-SK" dirty="0" smtClean="0">
                <a:solidFill>
                  <a:schemeClr val="tx1"/>
                </a:solidFill>
              </a:rPr>
              <a:t>Podľa </a:t>
            </a:r>
            <a:r>
              <a:rPr lang="sk-SK" dirty="0">
                <a:solidFill>
                  <a:schemeClr val="tx1"/>
                </a:solidFill>
              </a:rPr>
              <a:t>§ 2 zákona č. 139/2002 Z.Z. o rybárstve v znení neskorších predpisov, </a:t>
            </a:r>
            <a:r>
              <a:rPr lang="sk-SK" b="1" dirty="0">
                <a:solidFill>
                  <a:schemeClr val="tx1"/>
                </a:solidFill>
              </a:rPr>
              <a:t>ryby</a:t>
            </a:r>
            <a:r>
              <a:rPr lang="sk-SK" dirty="0">
                <a:solidFill>
                  <a:schemeClr val="tx1"/>
                </a:solidFill>
              </a:rPr>
              <a:t> sú všetky vodné stavovce dýchajúce žiabrami, </a:t>
            </a:r>
            <a:r>
              <a:rPr lang="sk-SK" b="1" dirty="0">
                <a:solidFill>
                  <a:schemeClr val="tx1"/>
                </a:solidFill>
              </a:rPr>
              <a:t>rybník ( </a:t>
            </a:r>
            <a:r>
              <a:rPr lang="sk-SK" b="1" dirty="0" err="1">
                <a:solidFill>
                  <a:schemeClr val="tx1"/>
                </a:solidFill>
              </a:rPr>
              <a:t>rybochovné</a:t>
            </a:r>
            <a:r>
              <a:rPr lang="sk-SK" b="1" dirty="0">
                <a:solidFill>
                  <a:schemeClr val="tx1"/>
                </a:solidFill>
              </a:rPr>
              <a:t> zariadenie</a:t>
            </a:r>
            <a:r>
              <a:rPr lang="sk-SK" dirty="0">
                <a:solidFill>
                  <a:schemeClr val="tx1"/>
                </a:solidFill>
              </a:rPr>
              <a:t> )  je ovládateľná vodná nádrž vybudovaná na chov rýb</a:t>
            </a:r>
          </a:p>
          <a:p>
            <a:endParaRPr lang="sk-SK" dirty="0"/>
          </a:p>
          <a:p>
            <a:pPr marL="0" indent="0">
              <a:buNone/>
            </a:pPr>
            <a:endParaRPr lang="sk-SK" dirty="0"/>
          </a:p>
          <a:p>
            <a:endParaRPr lang="sk-SK" dirty="0"/>
          </a:p>
          <a:p>
            <a:endParaRPr lang="sk-SK" dirty="0"/>
          </a:p>
        </p:txBody>
      </p:sp>
    </p:spTree>
    <p:extLst>
      <p:ext uri="{BB962C8B-B14F-4D97-AF65-F5344CB8AC3E}">
        <p14:creationId xmlns="" xmlns:p14="http://schemas.microsoft.com/office/powerpoint/2010/main" val="570376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5095669" cy="1915236"/>
          </a:xfrm>
        </p:spPr>
        <p:txBody>
          <a:bodyPr>
            <a:normAutofit fontScale="90000"/>
          </a:bodyPr>
          <a:lstStyle/>
          <a:p>
            <a:pPr algn="ctr"/>
            <a:r>
              <a:rPr lang="sk-SK" b="1" dirty="0"/>
              <a:t>ŠTATISTIKA  KRIMINALITY </a:t>
            </a:r>
            <a:br>
              <a:rPr lang="sk-SK" b="1" dirty="0"/>
            </a:br>
            <a:r>
              <a:rPr lang="sk-SK" b="1" dirty="0" smtClean="0"/>
              <a:t> </a:t>
            </a:r>
            <a:r>
              <a:rPr lang="sk-SK" sz="2000" b="1" dirty="0"/>
              <a:t>PARAGRAF 212/2d  TRESTNÉHO ZÁKONA </a:t>
            </a:r>
            <a:r>
              <a:rPr lang="sk-SK" sz="2000" b="1" dirty="0" smtClean="0"/>
              <a:t>(tzv. Farmársky zákon)</a:t>
            </a:r>
            <a:br>
              <a:rPr lang="sk-SK" sz="2000" b="1" dirty="0" smtClean="0"/>
            </a:br>
            <a:r>
              <a:rPr lang="sk-SK" sz="2000" b="1" dirty="0" smtClean="0"/>
              <a:t> </a:t>
            </a:r>
            <a:r>
              <a:rPr lang="sk-SK" sz="2000" b="1" dirty="0"/>
              <a:t>ZA OBDOBIE  1.1.  -  31.12.2012 </a:t>
            </a:r>
            <a:endParaRPr lang="sk-SK" sz="2000" dirty="0"/>
          </a:p>
        </p:txBody>
      </p:sp>
      <p:pic>
        <p:nvPicPr>
          <p:cNvPr id="9" name="Obrázok 8"/>
          <p:cNvPicPr>
            <a:picLocks noChangeAspect="1"/>
          </p:cNvPicPr>
          <p:nvPr/>
        </p:nvPicPr>
        <p:blipFill>
          <a:blip r:embed="rId2" cstate="print"/>
          <a:stretch>
            <a:fillRect/>
          </a:stretch>
        </p:blipFill>
        <p:spPr>
          <a:xfrm>
            <a:off x="6283578" y="189402"/>
            <a:ext cx="4584589" cy="2755631"/>
          </a:xfrm>
          <a:prstGeom prst="rect">
            <a:avLst/>
          </a:prstGeom>
        </p:spPr>
      </p:pic>
      <p:graphicFrame>
        <p:nvGraphicFramePr>
          <p:cNvPr id="12" name="Zástupný symbol obsahu 11"/>
          <p:cNvGraphicFramePr>
            <a:graphicFrameLocks noGrp="1"/>
          </p:cNvGraphicFramePr>
          <p:nvPr>
            <p:ph idx="1"/>
            <p:extLst>
              <p:ext uri="{D42A27DB-BD31-4B8C-83A1-F6EECF244321}">
                <p14:modId xmlns="" xmlns:p14="http://schemas.microsoft.com/office/powerpoint/2010/main" val="3185753656"/>
              </p:ext>
            </p:extLst>
          </p:nvPr>
        </p:nvGraphicFramePr>
        <p:xfrm>
          <a:off x="1610433" y="2945033"/>
          <a:ext cx="7506270" cy="3722801"/>
        </p:xfrm>
        <a:graphic>
          <a:graphicData uri="http://schemas.openxmlformats.org/drawingml/2006/table">
            <a:tbl>
              <a:tblPr/>
              <a:tblGrid>
                <a:gridCol w="701657"/>
                <a:gridCol w="701657"/>
                <a:gridCol w="701657"/>
                <a:gridCol w="701657"/>
                <a:gridCol w="833218"/>
                <a:gridCol w="866108"/>
                <a:gridCol w="1129230"/>
                <a:gridCol w="701657"/>
                <a:gridCol w="1169429"/>
              </a:tblGrid>
              <a:tr h="275559">
                <a:tc>
                  <a:txBody>
                    <a:bodyPr/>
                    <a:lstStyle/>
                    <a:p>
                      <a:pPr algn="ctr" fontAlgn="b"/>
                      <a:r>
                        <a:rPr lang="sk-SK"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8">
                  <a:txBody>
                    <a:bodyPr/>
                    <a:lstStyle/>
                    <a:p>
                      <a:pPr algn="ctr" fontAlgn="b"/>
                      <a:r>
                        <a:rPr lang="sk-SK" sz="1100" b="1" i="0" u="none" strike="noStrike">
                          <a:solidFill>
                            <a:srgbClr val="000000"/>
                          </a:solidFill>
                          <a:effectLst/>
                          <a:latin typeface="Calibri" panose="020F0502020204030204" pitchFamily="34" charset="0"/>
                        </a:rPr>
                        <a:t>Údaje o trestných činoch   ( škody v tisíc €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r>
              <a:tr h="730231">
                <a:tc>
                  <a:txBody>
                    <a:bodyPr/>
                    <a:lstStyle/>
                    <a:p>
                      <a:pPr algn="r" fontAlgn="b"/>
                      <a:r>
                        <a:rPr lang="sk-SK" sz="1000" b="1"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Zistené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Objasnené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 t.j.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Spôsobená škoda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Dodatočne objasnené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Maloletý páchateľ</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Mladistvý páchateľ</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Nezamestnaný páchateľ</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559">
                <a:tc>
                  <a:txBody>
                    <a:bodyPr/>
                    <a:lstStyle/>
                    <a:p>
                      <a:pPr algn="l" fontAlgn="b"/>
                      <a:r>
                        <a:rPr lang="sk-SK" sz="1100" b="0" i="0" u="none" strike="noStrike">
                          <a:solidFill>
                            <a:srgbClr val="000000"/>
                          </a:solidFill>
                          <a:effectLst/>
                          <a:latin typeface="Calibri" panose="020F0502020204030204" pitchFamily="34" charset="0"/>
                        </a:rPr>
                        <a:t>BL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26,09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59">
                <a:tc>
                  <a:txBody>
                    <a:bodyPr/>
                    <a:lstStyle/>
                    <a:p>
                      <a:pPr algn="l" fontAlgn="b"/>
                      <a:r>
                        <a:rPr lang="sk-SK" sz="1100" b="0" i="0" u="none" strike="noStrike">
                          <a:solidFill>
                            <a:srgbClr val="000000"/>
                          </a:solidFill>
                          <a:effectLst/>
                          <a:latin typeface="Calibri" panose="020F0502020204030204" pitchFamily="34" charset="0"/>
                        </a:rPr>
                        <a:t>TT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59,26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59">
                <a:tc>
                  <a:txBody>
                    <a:bodyPr/>
                    <a:lstStyle/>
                    <a:p>
                      <a:pPr algn="l" fontAlgn="b"/>
                      <a:r>
                        <a:rPr lang="sk-SK" sz="1100" b="0" i="0" u="none" strike="noStrike">
                          <a:solidFill>
                            <a:srgbClr val="000000"/>
                          </a:solidFill>
                          <a:effectLst/>
                          <a:latin typeface="Calibri" panose="020F0502020204030204" pitchFamily="34" charset="0"/>
                        </a:rPr>
                        <a:t>TN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32,56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59">
                <a:tc>
                  <a:txBody>
                    <a:bodyPr/>
                    <a:lstStyle/>
                    <a:p>
                      <a:pPr algn="l" fontAlgn="b"/>
                      <a:r>
                        <a:rPr lang="sk-SK" sz="1100" b="0" i="0" u="none" strike="noStrike">
                          <a:solidFill>
                            <a:srgbClr val="000000"/>
                          </a:solidFill>
                          <a:effectLst/>
                          <a:latin typeface="Calibri" panose="020F0502020204030204" pitchFamily="34" charset="0"/>
                        </a:rPr>
                        <a:t>NR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83,91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59">
                <a:tc>
                  <a:txBody>
                    <a:bodyPr/>
                    <a:lstStyle/>
                    <a:p>
                      <a:pPr algn="l" fontAlgn="b"/>
                      <a:r>
                        <a:rPr lang="sk-SK" sz="1100" b="0" i="0" u="none" strike="noStrike">
                          <a:solidFill>
                            <a:srgbClr val="000000"/>
                          </a:solidFill>
                          <a:effectLst/>
                          <a:latin typeface="Calibri" panose="020F0502020204030204" pitchFamily="34" charset="0"/>
                        </a:rPr>
                        <a:t>ZA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33,73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59">
                <a:tc>
                  <a:txBody>
                    <a:bodyPr/>
                    <a:lstStyle/>
                    <a:p>
                      <a:pPr algn="l" fontAlgn="b"/>
                      <a:r>
                        <a:rPr lang="sk-SK" sz="1100" b="0" i="0" u="none" strike="noStrike">
                          <a:solidFill>
                            <a:srgbClr val="000000"/>
                          </a:solidFill>
                          <a:effectLst/>
                          <a:latin typeface="Calibri" panose="020F0502020204030204" pitchFamily="34" charset="0"/>
                        </a:rPr>
                        <a:t>BB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74,35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5559">
                <a:tc>
                  <a:txBody>
                    <a:bodyPr/>
                    <a:lstStyle/>
                    <a:p>
                      <a:pPr algn="l" fontAlgn="b"/>
                      <a:r>
                        <a:rPr lang="sk-SK" sz="1100" b="0" i="0" u="none" strike="noStrike">
                          <a:solidFill>
                            <a:srgbClr val="000000"/>
                          </a:solidFill>
                          <a:effectLst/>
                          <a:latin typeface="Calibri" panose="020F0502020204030204" pitchFamily="34" charset="0"/>
                        </a:rPr>
                        <a:t>PO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84,00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337">
                <a:tc>
                  <a:txBody>
                    <a:bodyPr/>
                    <a:lstStyle/>
                    <a:p>
                      <a:pPr algn="l" fontAlgn="b"/>
                      <a:r>
                        <a:rPr lang="sk-SK" sz="1100" b="0" i="0" u="none" strike="noStrike">
                          <a:solidFill>
                            <a:srgbClr val="000000"/>
                          </a:solidFill>
                          <a:effectLst/>
                          <a:latin typeface="Calibri" panose="020F0502020204030204" pitchFamily="34" charset="0"/>
                        </a:rPr>
                        <a:t>KE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92,14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254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498761">
                <a:tc>
                  <a:txBody>
                    <a:bodyPr/>
                    <a:lstStyle/>
                    <a:p>
                      <a:pPr algn="l" fontAlgn="b"/>
                      <a:r>
                        <a:rPr lang="sk-SK" sz="1100" b="0" i="0" u="none" strike="noStrike">
                          <a:solidFill>
                            <a:srgbClr val="000000"/>
                          </a:solidFill>
                          <a:effectLst/>
                          <a:latin typeface="Calibri" panose="020F0502020204030204" pitchFamily="34" charset="0"/>
                        </a:rPr>
                        <a:t>SPOLU   SR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1 540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1 206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78,31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dirty="0">
                          <a:solidFill>
                            <a:srgbClr val="000000"/>
                          </a:solidFill>
                          <a:effectLst/>
                          <a:latin typeface="Calibri" panose="020F0502020204030204" pitchFamily="34" charset="0"/>
                        </a:rPr>
                        <a:t>   673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856026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5367" y="609599"/>
            <a:ext cx="5130215" cy="1983475"/>
          </a:xfrm>
        </p:spPr>
        <p:txBody>
          <a:bodyPr>
            <a:normAutofit fontScale="90000"/>
          </a:bodyPr>
          <a:lstStyle/>
          <a:p>
            <a:pPr algn="ctr"/>
            <a:r>
              <a:rPr lang="sk-SK" b="1" dirty="0"/>
              <a:t>ŠTATISTIKA  KRIMINALITY </a:t>
            </a:r>
            <a:r>
              <a:rPr lang="sk-SK" b="1" dirty="0" smtClean="0"/>
              <a:t/>
            </a:r>
            <a:br>
              <a:rPr lang="sk-SK" b="1" dirty="0" smtClean="0"/>
            </a:br>
            <a:r>
              <a:rPr lang="sk-SK" sz="1800" b="1" dirty="0" smtClean="0"/>
              <a:t>PARAGRAF </a:t>
            </a:r>
            <a:r>
              <a:rPr lang="sk-SK" sz="1800" b="1" dirty="0"/>
              <a:t>212/2d  TRESTNÉHO ZÁKONA  </a:t>
            </a:r>
            <a:r>
              <a:rPr lang="sk-SK" sz="1800" b="1" dirty="0" smtClean="0"/>
              <a:t/>
            </a:r>
            <a:br>
              <a:rPr lang="sk-SK" sz="1800" b="1" dirty="0" smtClean="0"/>
            </a:br>
            <a:r>
              <a:rPr lang="sk-SK" sz="1800" b="1" dirty="0" smtClean="0"/>
              <a:t>( tzv. Farmársky zákon)</a:t>
            </a:r>
            <a:br>
              <a:rPr lang="sk-SK" sz="1800" b="1" dirty="0" smtClean="0"/>
            </a:br>
            <a:r>
              <a:rPr lang="sk-SK" sz="1800" b="1" dirty="0" smtClean="0"/>
              <a:t>ZA </a:t>
            </a:r>
            <a:r>
              <a:rPr lang="sk-SK" sz="1800" b="1" dirty="0"/>
              <a:t>OBDOBIE  1.1.  -  31.12.2013</a:t>
            </a:r>
            <a:r>
              <a:rPr lang="sk-SK" sz="1800" dirty="0"/>
              <a:t> </a:t>
            </a:r>
          </a:p>
        </p:txBody>
      </p:sp>
      <p:pic>
        <p:nvPicPr>
          <p:cNvPr id="5" name="Obrázok 4"/>
          <p:cNvPicPr>
            <a:picLocks noChangeAspect="1"/>
          </p:cNvPicPr>
          <p:nvPr/>
        </p:nvPicPr>
        <p:blipFill>
          <a:blip r:embed="rId2" cstate="print"/>
          <a:stretch>
            <a:fillRect/>
          </a:stretch>
        </p:blipFill>
        <p:spPr>
          <a:xfrm>
            <a:off x="6342189" y="223520"/>
            <a:ext cx="4584589" cy="2755631"/>
          </a:xfrm>
          <a:prstGeom prst="rect">
            <a:avLst/>
          </a:prstGeom>
        </p:spPr>
      </p:pic>
      <p:graphicFrame>
        <p:nvGraphicFramePr>
          <p:cNvPr id="10" name="Zástupný symbol obsahu 9"/>
          <p:cNvGraphicFramePr>
            <a:graphicFrameLocks noGrp="1"/>
          </p:cNvGraphicFramePr>
          <p:nvPr>
            <p:ph idx="1"/>
            <p:extLst>
              <p:ext uri="{D42A27DB-BD31-4B8C-83A1-F6EECF244321}">
                <p14:modId xmlns="" xmlns:p14="http://schemas.microsoft.com/office/powerpoint/2010/main" val="3657235753"/>
              </p:ext>
            </p:extLst>
          </p:nvPr>
        </p:nvGraphicFramePr>
        <p:xfrm>
          <a:off x="1665025" y="2979151"/>
          <a:ext cx="7128957" cy="3681855"/>
        </p:xfrm>
        <a:graphic>
          <a:graphicData uri="http://schemas.openxmlformats.org/drawingml/2006/table">
            <a:tbl>
              <a:tblPr/>
              <a:tblGrid>
                <a:gridCol w="730785"/>
                <a:gridCol w="730785"/>
                <a:gridCol w="730785"/>
                <a:gridCol w="730785"/>
                <a:gridCol w="730785"/>
                <a:gridCol w="837357"/>
                <a:gridCol w="730785"/>
                <a:gridCol w="730785"/>
                <a:gridCol w="1176105"/>
              </a:tblGrid>
              <a:tr h="272528">
                <a:tc gridSpan="9">
                  <a:txBody>
                    <a:bodyPr/>
                    <a:lstStyle/>
                    <a:p>
                      <a:pPr algn="ctr" fontAlgn="b"/>
                      <a:r>
                        <a:rPr lang="sk-SK" sz="1100" b="1" i="0" u="none" strike="noStrike">
                          <a:solidFill>
                            <a:srgbClr val="000000"/>
                          </a:solidFill>
                          <a:effectLst/>
                          <a:latin typeface="Calibri" panose="020F0502020204030204" pitchFamily="34" charset="0"/>
                        </a:rPr>
                        <a:t>Údaje o trestných činoch   ( škody v tisíc €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r>
              <a:tr h="722200">
                <a:tc>
                  <a:txBody>
                    <a:bodyPr/>
                    <a:lstStyle/>
                    <a:p>
                      <a:pPr algn="r" fontAlgn="b"/>
                      <a:r>
                        <a:rPr lang="sk-SK" sz="1000" b="1"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Zistené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Objasnené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 t.j.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Spôsob. škoda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Dodatoč. objasnené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Maloletý páchateľ</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Mladistvý páchateľ</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000" b="1" i="0" u="none" strike="noStrike">
                          <a:solidFill>
                            <a:srgbClr val="000000"/>
                          </a:solidFill>
                          <a:effectLst/>
                          <a:latin typeface="Arial" panose="020B0604020202020204" pitchFamily="34" charset="0"/>
                        </a:rPr>
                        <a:t>Nezamestnaný páchateľ</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28">
                <a:tc>
                  <a:txBody>
                    <a:bodyPr/>
                    <a:lstStyle/>
                    <a:p>
                      <a:pPr algn="l" fontAlgn="b"/>
                      <a:r>
                        <a:rPr lang="sk-SK" sz="1100" b="0" i="0" u="none" strike="noStrike">
                          <a:solidFill>
                            <a:srgbClr val="000000"/>
                          </a:solidFill>
                          <a:effectLst/>
                          <a:latin typeface="Calibri" panose="020F0502020204030204" pitchFamily="34" charset="0"/>
                        </a:rPr>
                        <a:t>BL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44,44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528">
                <a:tc>
                  <a:txBody>
                    <a:bodyPr/>
                    <a:lstStyle/>
                    <a:p>
                      <a:pPr algn="l" fontAlgn="b"/>
                      <a:r>
                        <a:rPr lang="sk-SK" sz="1100" b="0" i="0" u="none" strike="noStrike">
                          <a:solidFill>
                            <a:srgbClr val="000000"/>
                          </a:solidFill>
                          <a:effectLst/>
                          <a:latin typeface="Calibri" panose="020F0502020204030204" pitchFamily="34" charset="0"/>
                        </a:rPr>
                        <a:t>TT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79,22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528">
                <a:tc>
                  <a:txBody>
                    <a:bodyPr/>
                    <a:lstStyle/>
                    <a:p>
                      <a:pPr algn="l" fontAlgn="b"/>
                      <a:r>
                        <a:rPr lang="sk-SK" sz="1100" b="0" i="0" u="none" strike="noStrike">
                          <a:solidFill>
                            <a:srgbClr val="000000"/>
                          </a:solidFill>
                          <a:effectLst/>
                          <a:latin typeface="Calibri" panose="020F0502020204030204" pitchFamily="34" charset="0"/>
                        </a:rPr>
                        <a:t>TN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44,74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528">
                <a:tc>
                  <a:txBody>
                    <a:bodyPr/>
                    <a:lstStyle/>
                    <a:p>
                      <a:pPr algn="l" fontAlgn="b"/>
                      <a:r>
                        <a:rPr lang="sk-SK" sz="1100" b="0" i="0" u="none" strike="noStrike">
                          <a:solidFill>
                            <a:srgbClr val="000000"/>
                          </a:solidFill>
                          <a:effectLst/>
                          <a:latin typeface="Calibri" panose="020F0502020204030204" pitchFamily="34" charset="0"/>
                        </a:rPr>
                        <a:t>NR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91,55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528">
                <a:tc>
                  <a:txBody>
                    <a:bodyPr/>
                    <a:lstStyle/>
                    <a:p>
                      <a:pPr algn="l" fontAlgn="b"/>
                      <a:r>
                        <a:rPr lang="sk-SK" sz="1100" b="0" i="0" u="none" strike="noStrike">
                          <a:solidFill>
                            <a:srgbClr val="000000"/>
                          </a:solidFill>
                          <a:effectLst/>
                          <a:latin typeface="Calibri" panose="020F0502020204030204" pitchFamily="34" charset="0"/>
                        </a:rPr>
                        <a:t>ZA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18,31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528">
                <a:tc>
                  <a:txBody>
                    <a:bodyPr/>
                    <a:lstStyle/>
                    <a:p>
                      <a:pPr algn="l" fontAlgn="b"/>
                      <a:r>
                        <a:rPr lang="sk-SK" sz="1100" b="0" i="0" u="none" strike="noStrike">
                          <a:solidFill>
                            <a:srgbClr val="000000"/>
                          </a:solidFill>
                          <a:effectLst/>
                          <a:latin typeface="Calibri" panose="020F0502020204030204" pitchFamily="34" charset="0"/>
                        </a:rPr>
                        <a:t>BB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66,67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2528">
                <a:tc>
                  <a:txBody>
                    <a:bodyPr/>
                    <a:lstStyle/>
                    <a:p>
                      <a:pPr algn="l" fontAlgn="b"/>
                      <a:r>
                        <a:rPr lang="sk-SK" sz="1100" b="0" i="0" u="none" strike="noStrike">
                          <a:solidFill>
                            <a:srgbClr val="000000"/>
                          </a:solidFill>
                          <a:effectLst/>
                          <a:latin typeface="Calibri" panose="020F0502020204030204" pitchFamily="34" charset="0"/>
                        </a:rPr>
                        <a:t>PO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89,42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367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155">
                <a:tc>
                  <a:txBody>
                    <a:bodyPr/>
                    <a:lstStyle/>
                    <a:p>
                      <a:pPr algn="l" fontAlgn="b"/>
                      <a:r>
                        <a:rPr lang="sk-SK" sz="1100" b="0" i="0" u="none" strike="noStrike">
                          <a:solidFill>
                            <a:srgbClr val="000000"/>
                          </a:solidFill>
                          <a:effectLst/>
                          <a:latin typeface="Calibri" panose="020F0502020204030204" pitchFamily="34" charset="0"/>
                        </a:rPr>
                        <a:t>KE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89,42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367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493276">
                <a:tc>
                  <a:txBody>
                    <a:bodyPr/>
                    <a:lstStyle/>
                    <a:p>
                      <a:pPr algn="l" fontAlgn="b"/>
                      <a:r>
                        <a:rPr lang="sk-SK" sz="1100" b="0" i="0" u="none" strike="noStrike">
                          <a:solidFill>
                            <a:srgbClr val="000000"/>
                          </a:solidFill>
                          <a:effectLst/>
                          <a:latin typeface="Calibri" panose="020F0502020204030204" pitchFamily="34" charset="0"/>
                        </a:rPr>
                        <a:t>SPOLU   SR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1 926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1 580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82,04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a:solidFill>
                            <a:srgbClr val="000000"/>
                          </a:solidFill>
                          <a:effectLst/>
                          <a:latin typeface="Calibri" panose="020F0502020204030204" pitchFamily="34" charset="0"/>
                        </a:rPr>
                        <a:t>   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sk-SK" sz="1100" b="0" i="0" u="none" strike="noStrike" dirty="0">
                          <a:solidFill>
                            <a:srgbClr val="000000"/>
                          </a:solidFill>
                          <a:effectLst/>
                          <a:latin typeface="Calibri" panose="020F0502020204030204" pitchFamily="34" charset="0"/>
                        </a:rPr>
                        <a:t>   900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1877416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sk-SK" sz="3200" b="1" dirty="0" smtClean="0">
                <a:solidFill>
                  <a:srgbClr val="90C226"/>
                </a:solidFill>
              </a:rPr>
              <a:t> ŠTATISTIKA  </a:t>
            </a:r>
            <a:r>
              <a:rPr lang="sk-SK" sz="3200" b="1" dirty="0">
                <a:solidFill>
                  <a:srgbClr val="90C226"/>
                </a:solidFill>
              </a:rPr>
              <a:t>KRIMINALITY </a:t>
            </a:r>
            <a:br>
              <a:rPr lang="sk-SK" sz="3200" b="1" dirty="0">
                <a:solidFill>
                  <a:srgbClr val="90C226"/>
                </a:solidFill>
              </a:rPr>
            </a:br>
            <a:r>
              <a:rPr lang="sk-SK" sz="3200" b="1" dirty="0">
                <a:solidFill>
                  <a:srgbClr val="90C226"/>
                </a:solidFill>
              </a:rPr>
              <a:t> </a:t>
            </a:r>
            <a:r>
              <a:rPr lang="sk-SK" sz="1800" b="1" dirty="0">
                <a:solidFill>
                  <a:srgbClr val="90C226"/>
                </a:solidFill>
              </a:rPr>
              <a:t>PARAGRAF 212/2d  TRESTNÉHO ZÁKONA (tzv. Farmársky zákon)</a:t>
            </a:r>
            <a:br>
              <a:rPr lang="sk-SK" sz="1800" b="1" dirty="0">
                <a:solidFill>
                  <a:srgbClr val="90C226"/>
                </a:solidFill>
              </a:rPr>
            </a:br>
            <a:r>
              <a:rPr lang="sk-SK" sz="1800" b="1" dirty="0">
                <a:solidFill>
                  <a:srgbClr val="90C226"/>
                </a:solidFill>
              </a:rPr>
              <a:t> </a:t>
            </a:r>
            <a:r>
              <a:rPr lang="sk-SK" sz="1800" b="1" dirty="0" smtClean="0">
                <a:solidFill>
                  <a:srgbClr val="90C226"/>
                </a:solidFill>
              </a:rPr>
              <a:t>SLOVENSKÁ REPUBLIKA</a:t>
            </a:r>
            <a:endParaRPr lang="sk-SK" b="1" dirty="0"/>
          </a:p>
        </p:txBody>
      </p:sp>
      <p:pic>
        <p:nvPicPr>
          <p:cNvPr id="6" name="Zástupný symbol obsahu 5"/>
          <p:cNvPicPr>
            <a:picLocks noGrp="1" noChangeAspect="1"/>
          </p:cNvPicPr>
          <p:nvPr>
            <p:ph idx="1"/>
          </p:nvPr>
        </p:nvPicPr>
        <p:blipFill>
          <a:blip r:embed="rId2" cstate="print"/>
          <a:stretch>
            <a:fillRect/>
          </a:stretch>
        </p:blipFill>
        <p:spPr>
          <a:xfrm>
            <a:off x="1487607" y="1804985"/>
            <a:ext cx="7888406" cy="4741436"/>
          </a:xfrm>
          <a:prstGeom prst="rect">
            <a:avLst/>
          </a:prstGeom>
        </p:spPr>
      </p:pic>
    </p:spTree>
    <p:extLst>
      <p:ext uri="{BB962C8B-B14F-4D97-AF65-F5344CB8AC3E}">
        <p14:creationId xmlns="" xmlns:p14="http://schemas.microsoft.com/office/powerpoint/2010/main" val="850726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32013"/>
            <a:ext cx="5491454" cy="1883390"/>
          </a:xfrm>
        </p:spPr>
        <p:txBody>
          <a:bodyPr>
            <a:normAutofit fontScale="90000"/>
          </a:bodyPr>
          <a:lstStyle/>
          <a:p>
            <a:pPr algn="ctr"/>
            <a:r>
              <a:rPr lang="sk-SK" dirty="0"/>
              <a:t>Počet osôb, ktorých vec bola </a:t>
            </a:r>
            <a:r>
              <a:rPr lang="sk-SK" dirty="0" smtClean="0"/>
              <a:t/>
            </a:r>
            <a:br>
              <a:rPr lang="sk-SK" dirty="0" smtClean="0"/>
            </a:br>
            <a:r>
              <a:rPr lang="sk-SK" dirty="0" smtClean="0"/>
              <a:t>právoplatne  </a:t>
            </a:r>
            <a:r>
              <a:rPr lang="sk-SK" dirty="0"/>
              <a:t>skončená </a:t>
            </a:r>
            <a:r>
              <a:rPr lang="sk-SK" dirty="0" smtClean="0"/>
              <a:t/>
            </a:r>
            <a:br>
              <a:rPr lang="sk-SK" dirty="0" smtClean="0"/>
            </a:br>
            <a:r>
              <a:rPr lang="sk-SK" sz="3200" b="1" dirty="0">
                <a:solidFill>
                  <a:srgbClr val="90C226"/>
                </a:solidFill>
              </a:rPr>
              <a:t> </a:t>
            </a:r>
            <a:r>
              <a:rPr lang="sk-SK" sz="1800" b="1" dirty="0">
                <a:solidFill>
                  <a:srgbClr val="90C226"/>
                </a:solidFill>
              </a:rPr>
              <a:t>PARAGRAF 212/2d  TRESTNÉHO ZÁKONA (tzv. Farmársky zákon)</a:t>
            </a:r>
            <a:br>
              <a:rPr lang="sk-SK" sz="1800" b="1" dirty="0">
                <a:solidFill>
                  <a:srgbClr val="90C226"/>
                </a:solidFill>
              </a:rPr>
            </a:br>
            <a:endParaRPr lang="sk-SK" dirty="0"/>
          </a:p>
        </p:txBody>
      </p:sp>
      <p:pic>
        <p:nvPicPr>
          <p:cNvPr id="6" name="Zástupný symbol obsahu 5"/>
          <p:cNvPicPr>
            <a:picLocks noGrp="1" noChangeAspect="1"/>
          </p:cNvPicPr>
          <p:nvPr>
            <p:ph idx="1"/>
          </p:nvPr>
        </p:nvPicPr>
        <p:blipFill>
          <a:blip r:embed="rId2" cstate="print"/>
          <a:stretch>
            <a:fillRect/>
          </a:stretch>
        </p:blipFill>
        <p:spPr>
          <a:xfrm>
            <a:off x="677334" y="2669531"/>
            <a:ext cx="7176565" cy="3874569"/>
          </a:xfrm>
          <a:prstGeom prst="rect">
            <a:avLst/>
          </a:prstGeom>
        </p:spPr>
      </p:pic>
      <p:pic>
        <p:nvPicPr>
          <p:cNvPr id="7" name="Obrázok 6"/>
          <p:cNvPicPr>
            <a:picLocks noChangeAspect="1"/>
          </p:cNvPicPr>
          <p:nvPr/>
        </p:nvPicPr>
        <p:blipFill>
          <a:blip r:embed="rId3" cstate="print"/>
          <a:stretch>
            <a:fillRect/>
          </a:stretch>
        </p:blipFill>
        <p:spPr>
          <a:xfrm>
            <a:off x="7348104" y="109182"/>
            <a:ext cx="4584589" cy="2444708"/>
          </a:xfrm>
          <a:prstGeom prst="rect">
            <a:avLst/>
          </a:prstGeom>
        </p:spPr>
      </p:pic>
    </p:spTree>
    <p:extLst>
      <p:ext uri="{BB962C8B-B14F-4D97-AF65-F5344CB8AC3E}">
        <p14:creationId xmlns="" xmlns:p14="http://schemas.microsoft.com/office/powerpoint/2010/main" val="1901481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i="1" u="sng" dirty="0"/>
              <a:t>Ako si zákonným spôsob chrániť svoj majetok</a:t>
            </a:r>
            <a:r>
              <a:rPr lang="sk-SK" dirty="0"/>
              <a:t/>
            </a:r>
            <a:br>
              <a:rPr lang="sk-SK" dirty="0"/>
            </a:br>
            <a:endParaRPr lang="sk-SK" dirty="0"/>
          </a:p>
        </p:txBody>
      </p:sp>
      <p:sp>
        <p:nvSpPr>
          <p:cNvPr id="3" name="Zástupný symbol obsahu 2"/>
          <p:cNvSpPr>
            <a:spLocks noGrp="1"/>
          </p:cNvSpPr>
          <p:nvPr>
            <p:ph idx="1"/>
          </p:nvPr>
        </p:nvSpPr>
        <p:spPr/>
        <p:txBody>
          <a:bodyPr>
            <a:normAutofit/>
          </a:bodyPr>
          <a:lstStyle/>
          <a:p>
            <a:r>
              <a:rPr lang="sk-SK" sz="2800" b="1" dirty="0">
                <a:solidFill>
                  <a:schemeClr val="tx1"/>
                </a:solidFill>
              </a:rPr>
              <a:t>Zadržanie a obmedzenie osobnej slobody podozrivej osoby </a:t>
            </a:r>
            <a:r>
              <a:rPr lang="sk-SK" sz="2800" dirty="0">
                <a:solidFill>
                  <a:schemeClr val="tx1"/>
                </a:solidFill>
              </a:rPr>
              <a:t>(§85 ods. 2 a </a:t>
            </a:r>
            <a:r>
              <a:rPr lang="sk-SK" sz="2800" dirty="0" err="1">
                <a:solidFill>
                  <a:schemeClr val="tx1"/>
                </a:solidFill>
              </a:rPr>
              <a:t>nasl</a:t>
            </a:r>
            <a:r>
              <a:rPr lang="sk-SK" sz="2800" dirty="0" smtClean="0">
                <a:solidFill>
                  <a:schemeClr val="tx1"/>
                </a:solidFill>
              </a:rPr>
              <a:t>. TP)</a:t>
            </a:r>
            <a:endParaRPr lang="sk-SK" sz="2800" dirty="0">
              <a:solidFill>
                <a:schemeClr val="tx1"/>
              </a:solidFill>
            </a:endParaRPr>
          </a:p>
          <a:p>
            <a:r>
              <a:rPr lang="sk-SK" sz="2800" b="1" dirty="0">
                <a:solidFill>
                  <a:schemeClr val="tx1"/>
                </a:solidFill>
              </a:rPr>
              <a:t>Krajná núdza </a:t>
            </a:r>
            <a:r>
              <a:rPr lang="sk-SK" sz="2800" dirty="0">
                <a:solidFill>
                  <a:schemeClr val="tx1"/>
                </a:solidFill>
              </a:rPr>
              <a:t>(§24 TZ)</a:t>
            </a:r>
          </a:p>
          <a:p>
            <a:r>
              <a:rPr lang="sk-SK" sz="2800" b="1" dirty="0">
                <a:solidFill>
                  <a:schemeClr val="tx1"/>
                </a:solidFill>
              </a:rPr>
              <a:t>Nutná obrana </a:t>
            </a:r>
            <a:r>
              <a:rPr lang="sk-SK" sz="2800" dirty="0">
                <a:solidFill>
                  <a:schemeClr val="tx1"/>
                </a:solidFill>
              </a:rPr>
              <a:t>(§25 TZ)</a:t>
            </a:r>
          </a:p>
          <a:p>
            <a:r>
              <a:rPr lang="sk-SK" sz="2800" b="1" dirty="0">
                <a:solidFill>
                  <a:schemeClr val="tx1"/>
                </a:solidFill>
              </a:rPr>
              <a:t>Oprávnené použitie zbrane </a:t>
            </a:r>
            <a:r>
              <a:rPr lang="sk-SK" sz="2800" dirty="0">
                <a:solidFill>
                  <a:schemeClr val="tx1"/>
                </a:solidFill>
              </a:rPr>
              <a:t>(§26 TZ)</a:t>
            </a:r>
          </a:p>
          <a:p>
            <a:endParaRPr lang="sk-SK" sz="2800" dirty="0"/>
          </a:p>
        </p:txBody>
      </p:sp>
    </p:spTree>
    <p:extLst>
      <p:ext uri="{BB962C8B-B14F-4D97-AF65-F5344CB8AC3E}">
        <p14:creationId xmlns="" xmlns:p14="http://schemas.microsoft.com/office/powerpoint/2010/main" val="2843226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a:t>Zadržanie a obmedzenie osobnej slobody podozrivej osoby </a:t>
            </a:r>
            <a:r>
              <a:rPr lang="sk-SK" dirty="0"/>
              <a:t>(§85 ods. 2 a </a:t>
            </a:r>
            <a:r>
              <a:rPr lang="sk-SK" dirty="0" err="1"/>
              <a:t>nasl</a:t>
            </a:r>
            <a:r>
              <a:rPr lang="sk-SK" dirty="0" smtClean="0"/>
              <a:t>. TZ)</a:t>
            </a:r>
            <a:r>
              <a:rPr lang="sk-SK" dirty="0"/>
              <a:t/>
            </a:r>
            <a:br>
              <a:rPr lang="sk-SK" dirty="0"/>
            </a:br>
            <a:endParaRPr lang="sk-SK" dirty="0"/>
          </a:p>
        </p:txBody>
      </p:sp>
      <p:sp>
        <p:nvSpPr>
          <p:cNvPr id="3" name="Zástupný symbol obsahu 2"/>
          <p:cNvSpPr>
            <a:spLocks noGrp="1"/>
          </p:cNvSpPr>
          <p:nvPr>
            <p:ph idx="1"/>
          </p:nvPr>
        </p:nvSpPr>
        <p:spPr/>
        <p:txBody>
          <a:bodyPr/>
          <a:lstStyle/>
          <a:p>
            <a:pPr>
              <a:lnSpc>
                <a:spcPct val="200000"/>
              </a:lnSpc>
            </a:pPr>
            <a:r>
              <a:rPr lang="sk-SK" dirty="0">
                <a:solidFill>
                  <a:schemeClr val="tx1"/>
                </a:solidFill>
              </a:rPr>
              <a:t>(2) Osobnú slobodu osoby, ktorá bola pristihnutá pri trestnom čine alebo bezprostredne po ňom,</a:t>
            </a:r>
            <a:r>
              <a:rPr lang="sk-SK" dirty="0"/>
              <a:t> </a:t>
            </a:r>
            <a:r>
              <a:rPr lang="sk-SK" dirty="0">
                <a:solidFill>
                  <a:srgbClr val="FF0000"/>
                </a:solidFill>
              </a:rPr>
              <a:t>môže obmedziť ktokoľvek</a:t>
            </a:r>
            <a:r>
              <a:rPr lang="sk-SK" dirty="0">
                <a:solidFill>
                  <a:schemeClr val="tx1"/>
                </a:solidFill>
              </a:rPr>
              <a:t>,</a:t>
            </a:r>
            <a:r>
              <a:rPr lang="sk-SK" dirty="0"/>
              <a:t> </a:t>
            </a:r>
            <a:r>
              <a:rPr lang="sk-SK" dirty="0">
                <a:solidFill>
                  <a:schemeClr val="tx1"/>
                </a:solidFill>
              </a:rPr>
              <a:t>ak je to potrebné na </a:t>
            </a:r>
            <a:r>
              <a:rPr lang="sk-SK" dirty="0">
                <a:solidFill>
                  <a:srgbClr val="FF0000"/>
                </a:solidFill>
              </a:rPr>
              <a:t>zistenie jej totožnosti, na zabránenie úteku, zabezpečenie dôkazov </a:t>
            </a:r>
            <a:r>
              <a:rPr lang="sk-SK" dirty="0">
                <a:solidFill>
                  <a:schemeClr val="tx1"/>
                </a:solidFill>
              </a:rPr>
              <a:t>alebo</a:t>
            </a:r>
            <a:r>
              <a:rPr lang="sk-SK" dirty="0"/>
              <a:t> </a:t>
            </a:r>
            <a:r>
              <a:rPr lang="sk-SK" dirty="0">
                <a:solidFill>
                  <a:srgbClr val="FF0000"/>
                </a:solidFill>
              </a:rPr>
              <a:t>na zabránenie ďalšiemu páchaniu trestnej činnosti</a:t>
            </a:r>
            <a:r>
              <a:rPr lang="sk-SK" dirty="0"/>
              <a:t>. </a:t>
            </a:r>
            <a:r>
              <a:rPr lang="sk-SK" dirty="0">
                <a:solidFill>
                  <a:schemeClr val="tx1"/>
                </a:solidFill>
              </a:rPr>
              <a:t>Je však povinný takú osobu bezodkladne odovzdať útvaru Policajného zboru, útvaru Vojenskej polície alebo útvaru Colnej správy. </a:t>
            </a:r>
          </a:p>
          <a:p>
            <a:pPr>
              <a:lnSpc>
                <a:spcPct val="200000"/>
              </a:lnSpc>
            </a:pPr>
            <a:endParaRPr lang="sk-SK" dirty="0"/>
          </a:p>
        </p:txBody>
      </p:sp>
    </p:spTree>
    <p:extLst>
      <p:ext uri="{BB962C8B-B14F-4D97-AF65-F5344CB8AC3E}">
        <p14:creationId xmlns="" xmlns:p14="http://schemas.microsoft.com/office/powerpoint/2010/main" val="1090500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i="1" dirty="0"/>
              <a:t>Krajná núdza </a:t>
            </a:r>
            <a:r>
              <a:rPr lang="sk-SK" dirty="0"/>
              <a:t>(§24 TZ)</a:t>
            </a:r>
            <a:br>
              <a:rPr lang="sk-SK" dirty="0"/>
            </a:br>
            <a:endParaRPr lang="sk-SK" dirty="0"/>
          </a:p>
        </p:txBody>
      </p:sp>
      <p:sp>
        <p:nvSpPr>
          <p:cNvPr id="3" name="Zástupný symbol obsahu 2"/>
          <p:cNvSpPr>
            <a:spLocks noGrp="1"/>
          </p:cNvSpPr>
          <p:nvPr>
            <p:ph idx="1"/>
          </p:nvPr>
        </p:nvSpPr>
        <p:spPr>
          <a:xfrm>
            <a:off x="677334" y="1446663"/>
            <a:ext cx="8596668" cy="4594699"/>
          </a:xfrm>
        </p:spPr>
        <p:txBody>
          <a:bodyPr>
            <a:normAutofit/>
          </a:bodyPr>
          <a:lstStyle/>
          <a:p>
            <a:pPr marL="0" indent="0">
              <a:buNone/>
            </a:pPr>
            <a:endParaRPr lang="sk-SK" dirty="0"/>
          </a:p>
          <a:p>
            <a:pPr marL="0" indent="0">
              <a:buNone/>
            </a:pPr>
            <a:r>
              <a:rPr lang="sk-SK" b="1" u="sng" dirty="0">
                <a:solidFill>
                  <a:schemeClr val="tx1"/>
                </a:solidFill>
              </a:rPr>
              <a:t>§ </a:t>
            </a:r>
            <a:r>
              <a:rPr lang="sk-SK" b="1" u="sng" dirty="0" smtClean="0">
                <a:solidFill>
                  <a:schemeClr val="tx1"/>
                </a:solidFill>
              </a:rPr>
              <a:t>24   Krajná núdza</a:t>
            </a:r>
            <a:r>
              <a:rPr lang="sk-SK" b="1" u="sng" dirty="0">
                <a:solidFill>
                  <a:schemeClr val="tx1"/>
                </a:solidFill>
              </a:rPr>
              <a:t> </a:t>
            </a:r>
            <a:endParaRPr lang="sk-SK" b="1" u="sng" dirty="0" smtClean="0">
              <a:solidFill>
                <a:schemeClr val="tx1"/>
              </a:solidFill>
            </a:endParaRPr>
          </a:p>
          <a:p>
            <a:pPr marL="0" indent="0">
              <a:buNone/>
            </a:pPr>
            <a:endParaRPr lang="sk-SK" dirty="0">
              <a:solidFill>
                <a:schemeClr val="tx1"/>
              </a:solidFill>
            </a:endParaRPr>
          </a:p>
          <a:p>
            <a:r>
              <a:rPr lang="sk-SK" dirty="0">
                <a:solidFill>
                  <a:schemeClr val="tx1"/>
                </a:solidFill>
              </a:rPr>
              <a:t>(1) Čin inak trestný, ktorým niekto </a:t>
            </a:r>
            <a:r>
              <a:rPr lang="sk-SK" dirty="0">
                <a:solidFill>
                  <a:srgbClr val="FF0000"/>
                </a:solidFill>
              </a:rPr>
              <a:t>odvracia nebezpečenstvo priamo hroziace záujmu chránenému týmto zákonom</a:t>
            </a:r>
            <a:r>
              <a:rPr lang="sk-SK" dirty="0">
                <a:solidFill>
                  <a:schemeClr val="tx1"/>
                </a:solidFill>
              </a:rPr>
              <a:t>, nie je trestným činom.</a:t>
            </a:r>
          </a:p>
          <a:p>
            <a:endParaRPr lang="sk-SK" dirty="0">
              <a:solidFill>
                <a:schemeClr val="tx1"/>
              </a:solidFill>
            </a:endParaRPr>
          </a:p>
          <a:p>
            <a:r>
              <a:rPr lang="sk-SK" dirty="0">
                <a:solidFill>
                  <a:schemeClr val="tx1"/>
                </a:solidFill>
              </a:rPr>
              <a:t>(2) Nejde o krajnú núdzu, ak bolo možné nebezpečenstvo priamo hroziace záujmu chránenému týmto zákonom za daných okolností odvrátiť inak alebo ak spôsobený následok je zjavne závažnejší ako ten, ktorý hrozil. Rovnako nejde o krajnú núdzu, ak ten, komu nebezpečenstvo priamo hrozilo, bol podľa všeobecne záväzného právneho predpisu povinný ho znášať.</a:t>
            </a:r>
          </a:p>
          <a:p>
            <a:endParaRPr lang="sk-SK" dirty="0">
              <a:solidFill>
                <a:schemeClr val="tx1"/>
              </a:solidFill>
            </a:endParaRPr>
          </a:p>
        </p:txBody>
      </p:sp>
    </p:spTree>
    <p:extLst>
      <p:ext uri="{BB962C8B-B14F-4D97-AF65-F5344CB8AC3E}">
        <p14:creationId xmlns="" xmlns:p14="http://schemas.microsoft.com/office/powerpoint/2010/main" val="2267087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586855"/>
            <a:ext cx="8596668" cy="1201002"/>
          </a:xfrm>
        </p:spPr>
        <p:txBody>
          <a:bodyPr>
            <a:normAutofit/>
          </a:bodyPr>
          <a:lstStyle/>
          <a:p>
            <a:r>
              <a:rPr lang="sk-SK" dirty="0"/>
              <a:t>Podmienky krajnej </a:t>
            </a:r>
            <a:r>
              <a:rPr lang="sk-SK" dirty="0" smtClean="0"/>
              <a:t>núdze</a:t>
            </a:r>
            <a:r>
              <a:rPr lang="sk-SK" dirty="0"/>
              <a:t/>
            </a:r>
            <a:br>
              <a:rPr lang="sk-SK" dirty="0"/>
            </a:br>
            <a:endParaRPr lang="sk-SK" dirty="0"/>
          </a:p>
        </p:txBody>
      </p:sp>
      <p:sp>
        <p:nvSpPr>
          <p:cNvPr id="3" name="Zástupný symbol obsahu 2"/>
          <p:cNvSpPr>
            <a:spLocks noGrp="1"/>
          </p:cNvSpPr>
          <p:nvPr>
            <p:ph idx="1"/>
          </p:nvPr>
        </p:nvSpPr>
        <p:spPr>
          <a:xfrm>
            <a:off x="677333" y="1787857"/>
            <a:ext cx="9067167" cy="4449170"/>
          </a:xfrm>
        </p:spPr>
        <p:txBody>
          <a:bodyPr/>
          <a:lstStyle/>
          <a:p>
            <a:pPr>
              <a:lnSpc>
                <a:spcPct val="150000"/>
              </a:lnSpc>
            </a:pPr>
            <a:r>
              <a:rPr lang="sk-SK" b="1" dirty="0" smtClean="0">
                <a:solidFill>
                  <a:srgbClr val="FF0000"/>
                </a:solidFill>
              </a:rPr>
              <a:t>odvracanie </a:t>
            </a:r>
            <a:r>
              <a:rPr lang="sk-SK" b="1" dirty="0">
                <a:solidFill>
                  <a:srgbClr val="FF0000"/>
                </a:solidFill>
              </a:rPr>
              <a:t>nebezpečenstva </a:t>
            </a:r>
            <a:r>
              <a:rPr lang="sk-SK" dirty="0">
                <a:solidFill>
                  <a:srgbClr val="FF0000"/>
                </a:solidFill>
              </a:rPr>
              <a:t>spôsobeného prírodnými silami </a:t>
            </a:r>
            <a:r>
              <a:rPr lang="sk-SK" dirty="0">
                <a:solidFill>
                  <a:schemeClr val="tx1"/>
                </a:solidFill>
              </a:rPr>
              <a:t>(</a:t>
            </a:r>
            <a:r>
              <a:rPr lang="sk-SK" dirty="0" smtClean="0">
                <a:solidFill>
                  <a:schemeClr val="tx1"/>
                </a:solidFill>
              </a:rPr>
              <a:t>oheň</a:t>
            </a:r>
            <a:r>
              <a:rPr lang="sk-SK" dirty="0">
                <a:solidFill>
                  <a:schemeClr val="tx1"/>
                </a:solidFill>
              </a:rPr>
              <a:t>, voda, </a:t>
            </a:r>
            <a:r>
              <a:rPr lang="sk-SK" dirty="0" smtClean="0">
                <a:solidFill>
                  <a:schemeClr val="tx1"/>
                </a:solidFill>
              </a:rPr>
              <a:t>vietor), </a:t>
            </a:r>
            <a:r>
              <a:rPr lang="sk-SK" dirty="0">
                <a:solidFill>
                  <a:schemeClr val="tx1"/>
                </a:solidFill>
              </a:rPr>
              <a:t>človekom </a:t>
            </a:r>
            <a:r>
              <a:rPr lang="sk-SK" dirty="0" smtClean="0">
                <a:solidFill>
                  <a:schemeClr val="tx1"/>
                </a:solidFill>
              </a:rPr>
              <a:t>(vodič </a:t>
            </a:r>
            <a:r>
              <a:rPr lang="sk-SK" dirty="0">
                <a:solidFill>
                  <a:schemeClr val="tx1"/>
                </a:solidFill>
              </a:rPr>
              <a:t>pri dopravnej nehode, nepríčetná </a:t>
            </a:r>
            <a:r>
              <a:rPr lang="sk-SK" dirty="0" smtClean="0">
                <a:solidFill>
                  <a:schemeClr val="tx1"/>
                </a:solidFill>
              </a:rPr>
              <a:t>osoba), </a:t>
            </a:r>
            <a:r>
              <a:rPr lang="sk-SK" dirty="0">
                <a:solidFill>
                  <a:schemeClr val="tx1"/>
                </a:solidFill>
              </a:rPr>
              <a:t>alebo inými silami (</a:t>
            </a:r>
            <a:r>
              <a:rPr lang="sk-SK" dirty="0" smtClean="0">
                <a:solidFill>
                  <a:schemeClr val="tx1"/>
                </a:solidFill>
              </a:rPr>
              <a:t>elektrina</a:t>
            </a:r>
            <a:r>
              <a:rPr lang="sk-SK" dirty="0">
                <a:solidFill>
                  <a:schemeClr val="tx1"/>
                </a:solidFill>
              </a:rPr>
              <a:t>, </a:t>
            </a:r>
            <a:r>
              <a:rPr lang="sk-SK" dirty="0" smtClean="0">
                <a:solidFill>
                  <a:schemeClr val="tx1"/>
                </a:solidFill>
              </a:rPr>
              <a:t>plyn) </a:t>
            </a:r>
            <a:endParaRPr lang="sk-SK" dirty="0">
              <a:solidFill>
                <a:schemeClr val="tx1"/>
              </a:solidFill>
            </a:endParaRPr>
          </a:p>
          <a:p>
            <a:pPr>
              <a:lnSpc>
                <a:spcPct val="150000"/>
              </a:lnSpc>
            </a:pPr>
            <a:r>
              <a:rPr lang="sk-SK" b="1" dirty="0" smtClean="0">
                <a:solidFill>
                  <a:srgbClr val="FF0000"/>
                </a:solidFill>
              </a:rPr>
              <a:t>priama </a:t>
            </a:r>
            <a:r>
              <a:rPr lang="sk-SK" b="1" dirty="0">
                <a:solidFill>
                  <a:srgbClr val="FF0000"/>
                </a:solidFill>
              </a:rPr>
              <a:t>hrozba nebezpečenstva</a:t>
            </a:r>
            <a:r>
              <a:rPr lang="sk-SK" dirty="0">
                <a:solidFill>
                  <a:srgbClr val="FF0000"/>
                </a:solidFill>
              </a:rPr>
              <a:t> </a:t>
            </a:r>
            <a:r>
              <a:rPr lang="sk-SK" dirty="0">
                <a:solidFill>
                  <a:schemeClr val="tx1"/>
                </a:solidFill>
              </a:rPr>
              <a:t>(</a:t>
            </a:r>
            <a:r>
              <a:rPr lang="sk-SK" dirty="0" smtClean="0">
                <a:solidFill>
                  <a:schemeClr val="tx1"/>
                </a:solidFill>
              </a:rPr>
              <a:t>napr</a:t>
            </a:r>
            <a:r>
              <a:rPr lang="sk-SK" dirty="0">
                <a:solidFill>
                  <a:schemeClr val="tx1"/>
                </a:solidFill>
              </a:rPr>
              <a:t>. rýchle šírenie </a:t>
            </a:r>
            <a:r>
              <a:rPr lang="sk-SK" dirty="0" smtClean="0">
                <a:solidFill>
                  <a:schemeClr val="tx1"/>
                </a:solidFill>
              </a:rPr>
              <a:t>ohňa)</a:t>
            </a:r>
            <a:endParaRPr lang="sk-SK" dirty="0">
              <a:solidFill>
                <a:schemeClr val="tx1"/>
              </a:solidFill>
            </a:endParaRPr>
          </a:p>
          <a:p>
            <a:pPr>
              <a:lnSpc>
                <a:spcPct val="150000"/>
              </a:lnSpc>
            </a:pPr>
            <a:r>
              <a:rPr lang="sk-SK" b="1" dirty="0" smtClean="0">
                <a:solidFill>
                  <a:srgbClr val="FF0000"/>
                </a:solidFill>
              </a:rPr>
              <a:t>nebezpečenstvo</a:t>
            </a:r>
            <a:r>
              <a:rPr lang="sk-SK" dirty="0" smtClean="0">
                <a:solidFill>
                  <a:srgbClr val="FF0000"/>
                </a:solidFill>
              </a:rPr>
              <a:t> </a:t>
            </a:r>
            <a:r>
              <a:rPr lang="sk-SK" b="1" dirty="0">
                <a:solidFill>
                  <a:srgbClr val="FF0000"/>
                </a:solidFill>
              </a:rPr>
              <a:t>hrozí záujmu chránenému TZ</a:t>
            </a:r>
            <a:r>
              <a:rPr lang="sk-SK" dirty="0">
                <a:solidFill>
                  <a:srgbClr val="FF0000"/>
                </a:solidFill>
              </a:rPr>
              <a:t> </a:t>
            </a:r>
            <a:r>
              <a:rPr lang="sk-SK" dirty="0" smtClean="0">
                <a:solidFill>
                  <a:schemeClr val="tx1"/>
                </a:solidFill>
              </a:rPr>
              <a:t>(život</a:t>
            </a:r>
            <a:r>
              <a:rPr lang="sk-SK" dirty="0">
                <a:solidFill>
                  <a:schemeClr val="tx1"/>
                </a:solidFill>
              </a:rPr>
              <a:t>, zdravie, majetok </a:t>
            </a:r>
            <a:r>
              <a:rPr lang="sk-SK" dirty="0" smtClean="0">
                <a:solidFill>
                  <a:schemeClr val="tx1"/>
                </a:solidFill>
              </a:rPr>
              <a:t>a pod.)</a:t>
            </a:r>
            <a:endParaRPr lang="sk-SK" dirty="0">
              <a:solidFill>
                <a:schemeClr val="tx1"/>
              </a:solidFill>
            </a:endParaRPr>
          </a:p>
          <a:p>
            <a:pPr>
              <a:lnSpc>
                <a:spcPct val="150000"/>
              </a:lnSpc>
            </a:pPr>
            <a:r>
              <a:rPr lang="sk-SK" b="1" dirty="0" smtClean="0">
                <a:solidFill>
                  <a:srgbClr val="FF0000"/>
                </a:solidFill>
              </a:rPr>
              <a:t>nebezpečenstvo </a:t>
            </a:r>
            <a:r>
              <a:rPr lang="sk-SK" b="1" dirty="0">
                <a:solidFill>
                  <a:srgbClr val="FF0000"/>
                </a:solidFill>
              </a:rPr>
              <a:t>za daných okolností nemožno odvrátiť inak</a:t>
            </a:r>
            <a:r>
              <a:rPr lang="sk-SK" dirty="0">
                <a:solidFill>
                  <a:srgbClr val="FF0000"/>
                </a:solidFill>
              </a:rPr>
              <a:t> </a:t>
            </a:r>
            <a:r>
              <a:rPr lang="sk-SK" dirty="0">
                <a:solidFill>
                  <a:schemeClr val="tx1"/>
                </a:solidFill>
              </a:rPr>
              <a:t>(</a:t>
            </a:r>
            <a:r>
              <a:rPr lang="sk-SK" dirty="0" smtClean="0">
                <a:solidFill>
                  <a:schemeClr val="tx1"/>
                </a:solidFill>
              </a:rPr>
              <a:t>napr</a:t>
            </a:r>
            <a:r>
              <a:rPr lang="sk-SK" dirty="0">
                <a:solidFill>
                  <a:schemeClr val="tx1"/>
                </a:solidFill>
              </a:rPr>
              <a:t>. </a:t>
            </a:r>
            <a:r>
              <a:rPr lang="sk-SK" dirty="0" smtClean="0">
                <a:solidFill>
                  <a:schemeClr val="tx1"/>
                </a:solidFill>
              </a:rPr>
              <a:t>útekom)</a:t>
            </a:r>
            <a:endParaRPr lang="sk-SK" dirty="0">
              <a:solidFill>
                <a:schemeClr val="tx1"/>
              </a:solidFill>
            </a:endParaRPr>
          </a:p>
          <a:p>
            <a:pPr>
              <a:lnSpc>
                <a:spcPct val="150000"/>
              </a:lnSpc>
            </a:pPr>
            <a:r>
              <a:rPr lang="sk-SK" dirty="0" smtClean="0">
                <a:solidFill>
                  <a:schemeClr val="tx1"/>
                </a:solidFill>
              </a:rPr>
              <a:t>spôsobený </a:t>
            </a:r>
            <a:r>
              <a:rPr lang="sk-SK" dirty="0">
                <a:solidFill>
                  <a:schemeClr val="tx1"/>
                </a:solidFill>
              </a:rPr>
              <a:t>následok nemôže byť </a:t>
            </a:r>
            <a:r>
              <a:rPr lang="sk-SK" b="1" dirty="0">
                <a:solidFill>
                  <a:srgbClr val="FF0000"/>
                </a:solidFill>
              </a:rPr>
              <a:t>zjavne závažnejší</a:t>
            </a:r>
            <a:r>
              <a:rPr lang="sk-SK" dirty="0">
                <a:solidFill>
                  <a:schemeClr val="tx1"/>
                </a:solidFill>
              </a:rPr>
              <a:t>, ako ten čo hrozil </a:t>
            </a:r>
            <a:endParaRPr lang="sk-SK" dirty="0" smtClean="0">
              <a:solidFill>
                <a:schemeClr val="tx1"/>
              </a:solidFill>
            </a:endParaRPr>
          </a:p>
          <a:p>
            <a:pPr marL="0" indent="0">
              <a:lnSpc>
                <a:spcPct val="150000"/>
              </a:lnSpc>
              <a:buNone/>
            </a:pPr>
            <a:r>
              <a:rPr lang="sk-SK" dirty="0">
                <a:solidFill>
                  <a:schemeClr val="tx1"/>
                </a:solidFill>
              </a:rPr>
              <a:t> </a:t>
            </a:r>
            <a:r>
              <a:rPr lang="sk-SK" dirty="0" smtClean="0">
                <a:solidFill>
                  <a:schemeClr val="tx1"/>
                </a:solidFill>
              </a:rPr>
              <a:t>      </a:t>
            </a:r>
            <a:r>
              <a:rPr lang="sk-SK" dirty="0">
                <a:solidFill>
                  <a:schemeClr val="tx1"/>
                </a:solidFill>
              </a:rPr>
              <a:t>(napr. spôsobenie smrti inému kvôli záchrane ďalšieho pred zranením)</a:t>
            </a:r>
          </a:p>
          <a:p>
            <a:pPr>
              <a:lnSpc>
                <a:spcPct val="150000"/>
              </a:lnSpc>
            </a:pPr>
            <a:endParaRPr lang="sk-SK" dirty="0"/>
          </a:p>
        </p:txBody>
      </p:sp>
    </p:spTree>
    <p:extLst>
      <p:ext uri="{BB962C8B-B14F-4D97-AF65-F5344CB8AC3E}">
        <p14:creationId xmlns="" xmlns:p14="http://schemas.microsoft.com/office/powerpoint/2010/main" val="4149959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850710"/>
          </a:xfrm>
        </p:spPr>
        <p:txBody>
          <a:bodyPr/>
          <a:lstStyle/>
          <a:p>
            <a:r>
              <a:rPr lang="sk-SK" b="1" dirty="0"/>
              <a:t>Nejde o krajnú núdzu</a:t>
            </a:r>
            <a:r>
              <a:rPr lang="sk-SK" dirty="0"/>
              <a:t>, ak:</a:t>
            </a:r>
          </a:p>
        </p:txBody>
      </p:sp>
      <p:sp>
        <p:nvSpPr>
          <p:cNvPr id="3" name="Zástupný symbol obsahu 2"/>
          <p:cNvSpPr>
            <a:spLocks noGrp="1"/>
          </p:cNvSpPr>
          <p:nvPr>
            <p:ph idx="1"/>
          </p:nvPr>
        </p:nvSpPr>
        <p:spPr>
          <a:xfrm>
            <a:off x="677334" y="1596789"/>
            <a:ext cx="8596668" cy="4444574"/>
          </a:xfrm>
        </p:spPr>
        <p:txBody>
          <a:bodyPr>
            <a:noAutofit/>
          </a:bodyPr>
          <a:lstStyle/>
          <a:p>
            <a:pPr lvl="0">
              <a:lnSpc>
                <a:spcPct val="150000"/>
              </a:lnSpc>
            </a:pPr>
            <a:r>
              <a:rPr lang="sk-SK" dirty="0">
                <a:solidFill>
                  <a:srgbClr val="FF0000"/>
                </a:solidFill>
              </a:rPr>
              <a:t>bolo možné nebezpečenstvo </a:t>
            </a:r>
            <a:r>
              <a:rPr lang="sk-SK" dirty="0">
                <a:solidFill>
                  <a:schemeClr val="tx1"/>
                </a:solidFill>
              </a:rPr>
              <a:t>priamo hroziace záujmu chránenému týmto zákonom za daných okolností </a:t>
            </a:r>
            <a:r>
              <a:rPr lang="sk-SK" dirty="0">
                <a:solidFill>
                  <a:srgbClr val="FF0000"/>
                </a:solidFill>
              </a:rPr>
              <a:t>odvrátiť inak</a:t>
            </a:r>
            <a:r>
              <a:rPr lang="sk-SK" dirty="0">
                <a:solidFill>
                  <a:schemeClr val="tx1"/>
                </a:solidFill>
              </a:rPr>
              <a:t>, </a:t>
            </a:r>
            <a:r>
              <a:rPr lang="sk-SK" i="1" dirty="0">
                <a:solidFill>
                  <a:schemeClr val="tx1"/>
                </a:solidFill>
              </a:rPr>
              <a:t>(napr. odvoz rodičky do nemocnice podnapitým vodičom  len v tom prípade, ak to nie je možné zabezpečiť inak)</a:t>
            </a:r>
          </a:p>
          <a:p>
            <a:pPr lvl="0">
              <a:lnSpc>
                <a:spcPct val="150000"/>
              </a:lnSpc>
            </a:pPr>
            <a:r>
              <a:rPr lang="sk-SK" dirty="0">
                <a:solidFill>
                  <a:srgbClr val="FF0000"/>
                </a:solidFill>
              </a:rPr>
              <a:t>spôsobený následok je zjavne závažnejší ako ten, ktorý hrozil </a:t>
            </a:r>
            <a:r>
              <a:rPr lang="sk-SK" i="1" dirty="0">
                <a:solidFill>
                  <a:schemeClr val="tx1"/>
                </a:solidFill>
              </a:rPr>
              <a:t>( napr. hasím požiar a svojím konaním ohrozím život alebo zdravie človeka )</a:t>
            </a:r>
          </a:p>
          <a:p>
            <a:pPr lvl="0">
              <a:lnSpc>
                <a:spcPct val="150000"/>
              </a:lnSpc>
            </a:pPr>
            <a:r>
              <a:rPr lang="sk-SK" dirty="0">
                <a:solidFill>
                  <a:schemeClr val="tx1"/>
                </a:solidFill>
              </a:rPr>
              <a:t>rovnako nejde o krajnú núdzu, ak ten, komu nebezpečenstvo priamo hrozilo, bol podľa všeobecne záväzného právneho predpisu </a:t>
            </a:r>
            <a:r>
              <a:rPr lang="sk-SK" dirty="0">
                <a:solidFill>
                  <a:srgbClr val="FF0000"/>
                </a:solidFill>
              </a:rPr>
              <a:t>povinný ho znášať </a:t>
            </a:r>
            <a:r>
              <a:rPr lang="sk-SK" i="1" dirty="0" smtClean="0">
                <a:solidFill>
                  <a:schemeClr val="tx1"/>
                </a:solidFill>
              </a:rPr>
              <a:t>(napr</a:t>
            </a:r>
            <a:r>
              <a:rPr lang="sk-SK" i="1" dirty="0">
                <a:solidFill>
                  <a:schemeClr val="tx1"/>
                </a:solidFill>
              </a:rPr>
              <a:t>. lekár na infekčnom odd., hasič pri hasení požiaru, </a:t>
            </a:r>
            <a:r>
              <a:rPr lang="sk-SK" i="1" dirty="0" smtClean="0">
                <a:solidFill>
                  <a:schemeClr val="tx1"/>
                </a:solidFill>
              </a:rPr>
              <a:t>...)</a:t>
            </a:r>
            <a:endParaRPr lang="sk-SK" i="1" dirty="0">
              <a:solidFill>
                <a:schemeClr val="tx1"/>
              </a:solidFill>
            </a:endParaRPr>
          </a:p>
          <a:p>
            <a:pPr marL="0" indent="0">
              <a:lnSpc>
                <a:spcPct val="150000"/>
              </a:lnSpc>
              <a:buNone/>
            </a:pPr>
            <a:r>
              <a:rPr lang="sk-SK" dirty="0"/>
              <a:t/>
            </a:r>
            <a:br>
              <a:rPr lang="sk-SK" dirty="0"/>
            </a:br>
            <a:endParaRPr lang="sk-SK" dirty="0"/>
          </a:p>
        </p:txBody>
      </p:sp>
    </p:spTree>
    <p:extLst>
      <p:ext uri="{BB962C8B-B14F-4D97-AF65-F5344CB8AC3E}">
        <p14:creationId xmlns="" xmlns:p14="http://schemas.microsoft.com/office/powerpoint/2010/main" val="749971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
            </a:r>
            <a:br>
              <a:rPr lang="sk-SK" b="1" dirty="0" smtClean="0"/>
            </a:br>
            <a:r>
              <a:rPr lang="sk-SK" b="1" dirty="0" smtClean="0"/>
              <a:t>Predmet </a:t>
            </a:r>
            <a:r>
              <a:rPr lang="sk-SK" b="1" dirty="0"/>
              <a:t>trestného práva </a:t>
            </a:r>
            <a:endParaRPr lang="sk-SK" dirty="0"/>
          </a:p>
        </p:txBody>
      </p:sp>
      <p:sp>
        <p:nvSpPr>
          <p:cNvPr id="3" name="Zástupný symbol obsahu 2"/>
          <p:cNvSpPr>
            <a:spLocks noGrp="1"/>
          </p:cNvSpPr>
          <p:nvPr>
            <p:ph idx="1"/>
          </p:nvPr>
        </p:nvSpPr>
        <p:spPr>
          <a:xfrm>
            <a:off x="677334" y="2762725"/>
            <a:ext cx="7115538" cy="2140802"/>
          </a:xfrm>
          <a:ln>
            <a:solidFill>
              <a:schemeClr val="accent1"/>
            </a:solidFill>
          </a:ln>
        </p:spPr>
        <p:txBody>
          <a:bodyPr/>
          <a:lstStyle/>
          <a:p>
            <a:r>
              <a:rPr lang="sk-SK" dirty="0" smtClean="0">
                <a:solidFill>
                  <a:schemeClr val="tx1"/>
                </a:solidFill>
              </a:rPr>
              <a:t>chrániť občanov, ich životy, zdravie a majetok pred tými, ktorí konajú v rozpore so zákonmi</a:t>
            </a:r>
          </a:p>
          <a:p>
            <a:pPr marL="0" indent="0">
              <a:buNone/>
            </a:pPr>
            <a:endParaRPr lang="sk-SK" dirty="0">
              <a:solidFill>
                <a:schemeClr val="tx1"/>
              </a:solidFill>
            </a:endParaRPr>
          </a:p>
          <a:p>
            <a:r>
              <a:rPr lang="sk-SK" dirty="0">
                <a:solidFill>
                  <a:schemeClr val="tx1"/>
                </a:solidFill>
              </a:rPr>
              <a:t>poskytovať satisfakciu poškodeným, spravodlivo potrestať páchateľov </a:t>
            </a:r>
            <a:r>
              <a:rPr lang="sk-SK" dirty="0" smtClean="0">
                <a:solidFill>
                  <a:schemeClr val="tx1"/>
                </a:solidFill>
              </a:rPr>
              <a:t>a</a:t>
            </a:r>
            <a:r>
              <a:rPr lang="sk-SK" dirty="0">
                <a:solidFill>
                  <a:schemeClr val="tx1"/>
                </a:solidFill>
              </a:rPr>
              <a:t> umožniť im reintegráciu do spoločnosti</a:t>
            </a:r>
          </a:p>
          <a:p>
            <a:endParaRPr lang="sk-SK" dirty="0">
              <a:solidFill>
                <a:schemeClr val="tx1"/>
              </a:solidFill>
            </a:endParaRPr>
          </a:p>
        </p:txBody>
      </p:sp>
      <p:pic>
        <p:nvPicPr>
          <p:cNvPr id="4" name="Obrázok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386548" y="-21230"/>
            <a:ext cx="3805452" cy="3805452"/>
          </a:xfrm>
          <a:prstGeom prst="rect">
            <a:avLst/>
          </a:prstGeom>
        </p:spPr>
      </p:pic>
      <p:pic>
        <p:nvPicPr>
          <p:cNvPr id="5" name="Obrázok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162905"/>
            <a:ext cx="2543175" cy="1800225"/>
          </a:xfrm>
          <a:prstGeom prst="rect">
            <a:avLst/>
          </a:prstGeom>
        </p:spPr>
      </p:pic>
    </p:spTree>
    <p:extLst>
      <p:ext uri="{BB962C8B-B14F-4D97-AF65-F5344CB8AC3E}">
        <p14:creationId xmlns="" xmlns:p14="http://schemas.microsoft.com/office/powerpoint/2010/main" val="375197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014484"/>
          </a:xfrm>
        </p:spPr>
        <p:txBody>
          <a:bodyPr>
            <a:normAutofit fontScale="90000"/>
          </a:bodyPr>
          <a:lstStyle/>
          <a:p>
            <a:r>
              <a:rPr lang="sk-SK" b="1" i="1" dirty="0"/>
              <a:t>Nutná obrana </a:t>
            </a:r>
            <a:r>
              <a:rPr lang="sk-SK" dirty="0"/>
              <a:t>(§25 TZ)</a:t>
            </a:r>
            <a:br>
              <a:rPr lang="sk-SK" dirty="0"/>
            </a:br>
            <a:endParaRPr lang="sk-SK" dirty="0"/>
          </a:p>
        </p:txBody>
      </p:sp>
      <p:sp>
        <p:nvSpPr>
          <p:cNvPr id="3" name="Zástupný symbol obsahu 2"/>
          <p:cNvSpPr>
            <a:spLocks noGrp="1"/>
          </p:cNvSpPr>
          <p:nvPr>
            <p:ph idx="1"/>
          </p:nvPr>
        </p:nvSpPr>
        <p:spPr>
          <a:xfrm>
            <a:off x="677334" y="1405720"/>
            <a:ext cx="8596668" cy="4239858"/>
          </a:xfrm>
        </p:spPr>
        <p:txBody>
          <a:bodyPr>
            <a:noAutofit/>
          </a:bodyPr>
          <a:lstStyle/>
          <a:p>
            <a:pPr marL="0" indent="0">
              <a:buNone/>
            </a:pPr>
            <a:r>
              <a:rPr lang="sk-SK" b="1" u="sng" dirty="0">
                <a:solidFill>
                  <a:schemeClr val="tx1"/>
                </a:solidFill>
              </a:rPr>
              <a:t>§ </a:t>
            </a:r>
            <a:r>
              <a:rPr lang="sk-SK" b="1" u="sng" dirty="0" smtClean="0">
                <a:solidFill>
                  <a:schemeClr val="tx1"/>
                </a:solidFill>
              </a:rPr>
              <a:t>25   Nutná obrana</a:t>
            </a:r>
            <a:endParaRPr lang="sk-SK" b="1" u="sng" dirty="0">
              <a:solidFill>
                <a:schemeClr val="tx1"/>
              </a:solidFill>
            </a:endParaRPr>
          </a:p>
          <a:p>
            <a:r>
              <a:rPr lang="sk-SK" dirty="0">
                <a:solidFill>
                  <a:schemeClr val="tx1"/>
                </a:solidFill>
              </a:rPr>
              <a:t>(1) Čin inak trestný, ktorým niekto odvracia priamo hroziaci alebo trvajúci útok na záujem chránený týmto zákonom, nie je trestným činom</a:t>
            </a:r>
            <a:r>
              <a:rPr lang="sk-SK" dirty="0" smtClean="0">
                <a:solidFill>
                  <a:schemeClr val="tx1"/>
                </a:solidFill>
              </a:rPr>
              <a:t>.</a:t>
            </a:r>
            <a:endParaRPr lang="sk-SK" dirty="0">
              <a:solidFill>
                <a:schemeClr val="tx1"/>
              </a:solidFill>
            </a:endParaRPr>
          </a:p>
          <a:p>
            <a:r>
              <a:rPr lang="sk-SK" dirty="0">
                <a:solidFill>
                  <a:schemeClr val="tx1"/>
                </a:solidFill>
              </a:rPr>
              <a:t>(2) Nejde o nutnú obranu, ak obrana bola celkom zjavne neprimeraná útoku, najmä k jeho spôsobu, miestu a času, okolnostiam vzťahujúcim sa k osobe útočníka alebo k osobe obrancu</a:t>
            </a:r>
            <a:r>
              <a:rPr lang="sk-SK" dirty="0" smtClean="0">
                <a:solidFill>
                  <a:schemeClr val="tx1"/>
                </a:solidFill>
              </a:rPr>
              <a:t>.</a:t>
            </a:r>
            <a:endParaRPr lang="sk-SK" dirty="0">
              <a:solidFill>
                <a:schemeClr val="tx1"/>
              </a:solidFill>
            </a:endParaRPr>
          </a:p>
          <a:p>
            <a:r>
              <a:rPr lang="sk-SK" dirty="0">
                <a:solidFill>
                  <a:schemeClr val="tx1"/>
                </a:solidFill>
              </a:rPr>
              <a:t>(3) Ten, kto odvracia útok spôsobom uvedeným v odseku 2, nebude trestne zodpovedný, ak konal v silnom rozrušení spôsobenom útokom, najmä v dôsledku zmätku, strachu alebo zľaknutia</a:t>
            </a:r>
            <a:r>
              <a:rPr lang="sk-SK" dirty="0" smtClean="0">
                <a:solidFill>
                  <a:schemeClr val="tx1"/>
                </a:solidFill>
              </a:rPr>
              <a:t>.</a:t>
            </a:r>
            <a:endParaRPr lang="sk-SK" dirty="0">
              <a:solidFill>
                <a:schemeClr val="tx1"/>
              </a:solidFill>
            </a:endParaRPr>
          </a:p>
          <a:p>
            <a:r>
              <a:rPr lang="sk-SK" dirty="0">
                <a:solidFill>
                  <a:schemeClr val="tx1"/>
                </a:solidFill>
              </a:rPr>
              <a:t>(4) Ak sa niekto vzhľadom na okolnosti prípadu mylne domnieva, že útok hrozí, nevylučuje to trestnú zodpovednosť za čin spáchaný z nedbanlivosti, ak omyl spočíva v nedbanlivosti.</a:t>
            </a:r>
          </a:p>
          <a:p>
            <a:pPr marL="0" indent="0">
              <a:buNone/>
            </a:pPr>
            <a:r>
              <a:rPr lang="sk-SK" dirty="0"/>
              <a:t/>
            </a:r>
            <a:br>
              <a:rPr lang="sk-SK" dirty="0"/>
            </a:br>
            <a:endParaRPr lang="sk-SK" dirty="0"/>
          </a:p>
        </p:txBody>
      </p:sp>
    </p:spTree>
    <p:extLst>
      <p:ext uri="{BB962C8B-B14F-4D97-AF65-F5344CB8AC3E}">
        <p14:creationId xmlns="" xmlns:p14="http://schemas.microsoft.com/office/powerpoint/2010/main" val="3236245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Čo je to nutná obrana</a:t>
            </a:r>
            <a:endParaRPr lang="sk-SK" dirty="0"/>
          </a:p>
        </p:txBody>
      </p:sp>
      <p:sp>
        <p:nvSpPr>
          <p:cNvPr id="3" name="Zástupný symbol obsahu 2"/>
          <p:cNvSpPr>
            <a:spLocks noGrp="1"/>
          </p:cNvSpPr>
          <p:nvPr>
            <p:ph idx="1"/>
          </p:nvPr>
        </p:nvSpPr>
        <p:spPr>
          <a:xfrm>
            <a:off x="677334" y="1569493"/>
            <a:ext cx="8596668" cy="4471869"/>
          </a:xfrm>
        </p:spPr>
        <p:txBody>
          <a:bodyPr/>
          <a:lstStyle/>
          <a:p>
            <a:pPr>
              <a:lnSpc>
                <a:spcPct val="200000"/>
              </a:lnSpc>
            </a:pPr>
            <a:r>
              <a:rPr lang="sk-SK" dirty="0" smtClean="0">
                <a:solidFill>
                  <a:srgbClr val="FF0000"/>
                </a:solidFill>
              </a:rPr>
              <a:t>Nutnou obranou </a:t>
            </a:r>
            <a:r>
              <a:rPr lang="sk-SK" dirty="0" smtClean="0">
                <a:solidFill>
                  <a:schemeClr val="tx1"/>
                </a:solidFill>
              </a:rPr>
              <a:t>rozumieme právom garantovanú možnosť brániť sa proti protiprávnym fyzickým útokom (vrátane útokov na majetok) spôsobom, že obranca môže útočníkovi spôsobiť ujmu na zdraví, pričom za takéto konanie nebude trestne zodpovedný</a:t>
            </a:r>
          </a:p>
          <a:p>
            <a:pPr>
              <a:lnSpc>
                <a:spcPct val="200000"/>
              </a:lnSpc>
            </a:pPr>
            <a:r>
              <a:rPr lang="sk-SK" dirty="0" smtClean="0">
                <a:solidFill>
                  <a:schemeClr val="tx1"/>
                </a:solidFill>
              </a:rPr>
              <a:t>Obranca môže týmto spôsobom zakročiť nielen na ochranu vlastnej osoby a majetku, ale aj na ochranu hociktorej inej osoby alebo majetku</a:t>
            </a:r>
          </a:p>
          <a:p>
            <a:pPr marL="0" indent="0">
              <a:lnSpc>
                <a:spcPct val="200000"/>
              </a:lnSpc>
              <a:buNone/>
            </a:pPr>
            <a:endParaRPr lang="sk-SK" dirty="0"/>
          </a:p>
        </p:txBody>
      </p:sp>
      <p:pic>
        <p:nvPicPr>
          <p:cNvPr id="4" name="Obrázok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19241" y="263359"/>
            <a:ext cx="2543175" cy="1800225"/>
          </a:xfrm>
          <a:prstGeom prst="rect">
            <a:avLst/>
          </a:prstGeom>
        </p:spPr>
      </p:pic>
    </p:spTree>
    <p:extLst>
      <p:ext uri="{BB962C8B-B14F-4D97-AF65-F5344CB8AC3E}">
        <p14:creationId xmlns="" xmlns:p14="http://schemas.microsoft.com/office/powerpoint/2010/main" val="2865865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Kedy a ako možno použiť nutnú obranu</a:t>
            </a:r>
            <a:endParaRPr lang="sk-SK" dirty="0"/>
          </a:p>
        </p:txBody>
      </p:sp>
      <p:sp>
        <p:nvSpPr>
          <p:cNvPr id="3" name="Zástupný symbol obsahu 2"/>
          <p:cNvSpPr>
            <a:spLocks noGrp="1"/>
          </p:cNvSpPr>
          <p:nvPr>
            <p:ph idx="1"/>
          </p:nvPr>
        </p:nvSpPr>
        <p:spPr>
          <a:xfrm>
            <a:off x="677334" y="1473959"/>
            <a:ext cx="8596668" cy="4567404"/>
          </a:xfrm>
        </p:spPr>
        <p:txBody>
          <a:bodyPr>
            <a:normAutofit/>
          </a:bodyPr>
          <a:lstStyle/>
          <a:p>
            <a:r>
              <a:rPr lang="sk-SK" dirty="0" smtClean="0">
                <a:solidFill>
                  <a:schemeClr val="tx1"/>
                </a:solidFill>
              </a:rPr>
              <a:t>ak útok </a:t>
            </a:r>
            <a:r>
              <a:rPr lang="sk-SK" dirty="0">
                <a:solidFill>
                  <a:schemeClr val="tx1"/>
                </a:solidFill>
              </a:rPr>
              <a:t>hrozí priamo, bezprostredne, v najbližšom okamžiku, napadnutý nemusí čakať až útočník udrie ako prvý (resp. vystrelí so strelnej </a:t>
            </a:r>
            <a:r>
              <a:rPr lang="sk-SK" dirty="0" smtClean="0">
                <a:solidFill>
                  <a:schemeClr val="tx1"/>
                </a:solidFill>
              </a:rPr>
              <a:t>zbrane)</a:t>
            </a:r>
            <a:r>
              <a:rPr lang="sk-SK" dirty="0">
                <a:solidFill>
                  <a:schemeClr val="tx1"/>
                </a:solidFill>
              </a:rPr>
              <a:t> </a:t>
            </a:r>
            <a:endParaRPr lang="sk-SK" dirty="0" smtClean="0">
              <a:solidFill>
                <a:schemeClr val="tx1"/>
              </a:solidFill>
            </a:endParaRPr>
          </a:p>
          <a:p>
            <a:r>
              <a:rPr lang="sk-SK" dirty="0" smtClean="0">
                <a:solidFill>
                  <a:schemeClr val="tx1"/>
                </a:solidFill>
              </a:rPr>
              <a:t>o</a:t>
            </a:r>
            <a:r>
              <a:rPr lang="sk-SK" dirty="0">
                <a:solidFill>
                  <a:schemeClr val="tx1"/>
                </a:solidFill>
              </a:rPr>
              <a:t> útok človeka ide aj vtedy, ak by došlo k napadnutiu poštvaným zvieraťom , ktoré je vlastne nástrojom v rukách </a:t>
            </a:r>
            <a:r>
              <a:rPr lang="sk-SK" dirty="0" smtClean="0">
                <a:solidFill>
                  <a:schemeClr val="tx1"/>
                </a:solidFill>
              </a:rPr>
              <a:t>útočníka</a:t>
            </a:r>
          </a:p>
          <a:p>
            <a:r>
              <a:rPr lang="sk-SK" dirty="0" smtClean="0">
                <a:solidFill>
                  <a:schemeClr val="tx1"/>
                </a:solidFill>
              </a:rPr>
              <a:t>v rámci nutnej obrany možno proti útočníkovi (hoci aj neozbrojenému) použiť akékoľvek prostriedky potrebné na prekonanie útoku (napr</a:t>
            </a:r>
            <a:r>
              <a:rPr lang="sk-SK" dirty="0">
                <a:solidFill>
                  <a:schemeClr val="tx1"/>
                </a:solidFill>
              </a:rPr>
              <a:t>.</a:t>
            </a:r>
            <a:r>
              <a:rPr lang="sk-SK" dirty="0" smtClean="0">
                <a:solidFill>
                  <a:schemeClr val="tx1"/>
                </a:solidFill>
              </a:rPr>
              <a:t> aj strelné zbrane)</a:t>
            </a:r>
          </a:p>
          <a:p>
            <a:r>
              <a:rPr lang="sk-SK" dirty="0">
                <a:solidFill>
                  <a:schemeClr val="tx1"/>
                </a:solidFill>
              </a:rPr>
              <a:t>i</a:t>
            </a:r>
            <a:r>
              <a:rPr lang="sk-SK" dirty="0" smtClean="0">
                <a:solidFill>
                  <a:schemeClr val="tx1"/>
                </a:solidFill>
              </a:rPr>
              <a:t>ntenzita obrany a teda ja primeranosť obrany intenzite útoku nie je závislá od použitého prostriedku, ale od toho, ako ho obranca použije – proti útočníkovi obranca môže použiť aj intenzívnejšie prostriedky, než ktoré používa útočník (napr. proti nožu strelnú zbraň)</a:t>
            </a:r>
          </a:p>
          <a:p>
            <a:r>
              <a:rPr lang="sk-SK" dirty="0" smtClean="0">
                <a:solidFill>
                  <a:schemeClr val="tx1"/>
                </a:solidFill>
              </a:rPr>
              <a:t>použitie </a:t>
            </a:r>
            <a:r>
              <a:rPr lang="sk-SK" dirty="0">
                <a:solidFill>
                  <a:schemeClr val="tx1"/>
                </a:solidFill>
              </a:rPr>
              <a:t>nutnej obrany má byť zamerané na vyradenie útočníka z ďalšieho útoku, nesmie byť sledované usmrtenie útočníka (iba v nevyhnutnom v prípade)</a:t>
            </a:r>
          </a:p>
        </p:txBody>
      </p:sp>
    </p:spTree>
    <p:extLst>
      <p:ext uri="{BB962C8B-B14F-4D97-AF65-F5344CB8AC3E}">
        <p14:creationId xmlns="" xmlns:p14="http://schemas.microsoft.com/office/powerpoint/2010/main" val="442976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Nejde o nutnú obranu</a:t>
            </a:r>
            <a:r>
              <a:rPr lang="sk-SK" dirty="0"/>
              <a:t>:</a:t>
            </a:r>
            <a:br>
              <a:rPr lang="sk-SK" dirty="0"/>
            </a:br>
            <a:endParaRPr lang="sk-SK" dirty="0"/>
          </a:p>
        </p:txBody>
      </p:sp>
      <p:sp>
        <p:nvSpPr>
          <p:cNvPr id="3" name="Zástupný symbol obsahu 2"/>
          <p:cNvSpPr>
            <a:spLocks noGrp="1"/>
          </p:cNvSpPr>
          <p:nvPr>
            <p:ph idx="1"/>
          </p:nvPr>
        </p:nvSpPr>
        <p:spPr>
          <a:xfrm>
            <a:off x="677334" y="1583140"/>
            <a:ext cx="8596668" cy="4885899"/>
          </a:xfrm>
        </p:spPr>
        <p:txBody>
          <a:bodyPr>
            <a:normAutofit/>
          </a:bodyPr>
          <a:lstStyle/>
          <a:p>
            <a:pPr lvl="0">
              <a:lnSpc>
                <a:spcPct val="150000"/>
              </a:lnSpc>
            </a:pPr>
            <a:r>
              <a:rPr lang="sk-SK" dirty="0">
                <a:solidFill>
                  <a:schemeClr val="tx1"/>
                </a:solidFill>
              </a:rPr>
              <a:t>ak obrana bola </a:t>
            </a:r>
            <a:r>
              <a:rPr lang="sk-SK" dirty="0">
                <a:solidFill>
                  <a:srgbClr val="FF0000"/>
                </a:solidFill>
              </a:rPr>
              <a:t>celkom zjavne neprimeraná útoku</a:t>
            </a:r>
            <a:r>
              <a:rPr lang="sk-SK" dirty="0"/>
              <a:t>, </a:t>
            </a:r>
            <a:r>
              <a:rPr lang="sk-SK" dirty="0">
                <a:solidFill>
                  <a:schemeClr val="tx1"/>
                </a:solidFill>
              </a:rPr>
              <a:t>najmä k jeho spôsobu, miestu a času, okolnostiam vzťahujúcim sa k osobe útočníka alebo k osobe </a:t>
            </a:r>
            <a:r>
              <a:rPr lang="sk-SK" dirty="0" smtClean="0">
                <a:solidFill>
                  <a:schemeClr val="tx1"/>
                </a:solidFill>
              </a:rPr>
              <a:t>obrancu </a:t>
            </a:r>
            <a:r>
              <a:rPr lang="sk-SK" i="1" dirty="0" smtClean="0">
                <a:solidFill>
                  <a:schemeClr val="tx1"/>
                </a:solidFill>
              </a:rPr>
              <a:t>(napr. obranca, ktorý ovláda bojové umenie nesmie proti útočníkovi ktorý je neozbrojený, fyzicky slabší použiť strelnú zbraň, keď útok môže bez problémov odvrátiť iným spôsobom)</a:t>
            </a:r>
            <a:endParaRPr lang="sk-SK" i="1" dirty="0">
              <a:solidFill>
                <a:schemeClr val="tx1"/>
              </a:solidFill>
            </a:endParaRPr>
          </a:p>
          <a:p>
            <a:pPr lvl="0">
              <a:lnSpc>
                <a:spcPct val="150000"/>
              </a:lnSpc>
            </a:pPr>
            <a:r>
              <a:rPr lang="sk-SK" dirty="0">
                <a:solidFill>
                  <a:schemeClr val="tx1"/>
                </a:solidFill>
              </a:rPr>
              <a:t>nejde o nutnú obranu ak útok bol </a:t>
            </a:r>
            <a:r>
              <a:rPr lang="sk-SK" dirty="0" smtClean="0">
                <a:solidFill>
                  <a:schemeClr val="tx1"/>
                </a:solidFill>
              </a:rPr>
              <a:t>vyprovokovaný </a:t>
            </a:r>
            <a:endParaRPr lang="sk-SK" dirty="0">
              <a:solidFill>
                <a:schemeClr val="tx1"/>
              </a:solidFill>
            </a:endParaRPr>
          </a:p>
          <a:p>
            <a:pPr lvl="0">
              <a:lnSpc>
                <a:spcPct val="150000"/>
              </a:lnSpc>
            </a:pPr>
            <a:r>
              <a:rPr lang="sk-SK" dirty="0">
                <a:solidFill>
                  <a:schemeClr val="tx1"/>
                </a:solidFill>
              </a:rPr>
              <a:t>proti útoku už skončenému </a:t>
            </a:r>
            <a:r>
              <a:rPr lang="sk-SK" i="1" dirty="0">
                <a:solidFill>
                  <a:schemeClr val="tx1"/>
                </a:solidFill>
              </a:rPr>
              <a:t>(napr. muž znásilní ženu a odchádza z miesta činu a žena ho </a:t>
            </a:r>
            <a:r>
              <a:rPr lang="sk-SK" i="1" dirty="0" smtClean="0">
                <a:solidFill>
                  <a:schemeClr val="tx1"/>
                </a:solidFill>
              </a:rPr>
              <a:t>zastrelí, alebo ak sa obranca najskôr bráni primeraným spôsobom ale po skončení útoku útočníka sám prejde do útoku s úmyslom vysporiadať sa s útočníkom </a:t>
            </a:r>
          </a:p>
          <a:p>
            <a:pPr lvl="0">
              <a:lnSpc>
                <a:spcPct val="150000"/>
              </a:lnSpc>
            </a:pPr>
            <a:endParaRPr lang="sk-SK" i="1" dirty="0" smtClean="0"/>
          </a:p>
          <a:p>
            <a:pPr lvl="0">
              <a:lnSpc>
                <a:spcPct val="150000"/>
              </a:lnSpc>
            </a:pPr>
            <a:endParaRPr lang="sk-SK" i="1" dirty="0"/>
          </a:p>
          <a:p>
            <a:pPr>
              <a:lnSpc>
                <a:spcPct val="150000"/>
              </a:lnSpc>
            </a:pPr>
            <a:endParaRPr lang="sk-SK" dirty="0"/>
          </a:p>
          <a:p>
            <a:endParaRPr lang="sk-SK" dirty="0"/>
          </a:p>
        </p:txBody>
      </p:sp>
    </p:spTree>
    <p:extLst>
      <p:ext uri="{BB962C8B-B14F-4D97-AF65-F5344CB8AC3E}">
        <p14:creationId xmlns="" xmlns:p14="http://schemas.microsoft.com/office/powerpoint/2010/main" val="1647731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Zjavne neprimeraná nutná obrana a nutná obrana proti domnelému útoku</a:t>
            </a:r>
            <a:endParaRPr lang="sk-SK" dirty="0"/>
          </a:p>
        </p:txBody>
      </p:sp>
      <p:sp>
        <p:nvSpPr>
          <p:cNvPr id="3" name="Zástupný symbol obsahu 2"/>
          <p:cNvSpPr>
            <a:spLocks noGrp="1"/>
          </p:cNvSpPr>
          <p:nvPr>
            <p:ph idx="1"/>
          </p:nvPr>
        </p:nvSpPr>
        <p:spPr/>
        <p:txBody>
          <a:bodyPr>
            <a:normAutofit/>
          </a:bodyPr>
          <a:lstStyle/>
          <a:p>
            <a:pPr>
              <a:lnSpc>
                <a:spcPct val="150000"/>
              </a:lnSpc>
            </a:pPr>
            <a:r>
              <a:rPr lang="sk-SK" dirty="0" smtClean="0">
                <a:solidFill>
                  <a:schemeClr val="tx1"/>
                </a:solidFill>
              </a:rPr>
              <a:t>V prípade </a:t>
            </a:r>
            <a:r>
              <a:rPr lang="sk-SK" dirty="0" smtClean="0">
                <a:solidFill>
                  <a:srgbClr val="FF0000"/>
                </a:solidFill>
              </a:rPr>
              <a:t>celkom zjavne neprimeranej nutnej obrany </a:t>
            </a:r>
            <a:r>
              <a:rPr lang="sk-SK" dirty="0" smtClean="0">
                <a:solidFill>
                  <a:schemeClr val="tx1"/>
                </a:solidFill>
              </a:rPr>
              <a:t>nebude obranca zodpovedný za trestný čin (napr. ublíženie na zdraví) </a:t>
            </a:r>
            <a:r>
              <a:rPr lang="sk-SK" dirty="0" smtClean="0">
                <a:solidFill>
                  <a:srgbClr val="FF0000"/>
                </a:solidFill>
              </a:rPr>
              <a:t>ak konal v silnom rozrušení spôsobenom útokom</a:t>
            </a:r>
            <a:r>
              <a:rPr lang="sk-SK" dirty="0" smtClean="0">
                <a:solidFill>
                  <a:schemeClr val="tx1"/>
                </a:solidFill>
              </a:rPr>
              <a:t>, najmä v dôsledku strachu, zmätku alebo zľaknutia</a:t>
            </a:r>
          </a:p>
          <a:p>
            <a:pPr>
              <a:lnSpc>
                <a:spcPct val="150000"/>
              </a:lnSpc>
            </a:pPr>
            <a:r>
              <a:rPr lang="sk-SK" dirty="0" smtClean="0">
                <a:solidFill>
                  <a:schemeClr val="tx1"/>
                </a:solidFill>
              </a:rPr>
              <a:t>Obranca taktiež nebude trestne zodpovedný, ak koná </a:t>
            </a:r>
            <a:r>
              <a:rPr lang="sk-SK" dirty="0" smtClean="0">
                <a:solidFill>
                  <a:srgbClr val="FF0000"/>
                </a:solidFill>
              </a:rPr>
              <a:t>v nutnej obrane proti domnelému útoku</a:t>
            </a:r>
            <a:r>
              <a:rPr lang="sk-SK" dirty="0" smtClean="0">
                <a:solidFill>
                  <a:schemeClr val="tx1"/>
                </a:solidFill>
              </a:rPr>
              <a:t>, teda ak sa mylne domnieva, že útok hrozí ( </a:t>
            </a:r>
            <a:r>
              <a:rPr lang="sk-SK" i="1" dirty="0" smtClean="0">
                <a:solidFill>
                  <a:schemeClr val="tx1"/>
                </a:solidFill>
              </a:rPr>
              <a:t>ak však tento omyl spočíva v nedbanlivosti obrancu, môže byť tento braný na zodpovednosť za nedbanlivostný trestný čin)</a:t>
            </a:r>
            <a:endParaRPr lang="sk-SK" dirty="0" smtClean="0">
              <a:solidFill>
                <a:schemeClr val="tx1"/>
              </a:solidFill>
            </a:endParaRPr>
          </a:p>
          <a:p>
            <a:pPr>
              <a:lnSpc>
                <a:spcPct val="150000"/>
              </a:lnSpc>
            </a:pPr>
            <a:endParaRPr lang="sk-SK" dirty="0"/>
          </a:p>
        </p:txBody>
      </p:sp>
    </p:spTree>
    <p:extLst>
      <p:ext uri="{BB962C8B-B14F-4D97-AF65-F5344CB8AC3E}">
        <p14:creationId xmlns="" xmlns:p14="http://schemas.microsoft.com/office/powerpoint/2010/main" val="588652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Nutná obrana - zhrnutie</a:t>
            </a:r>
            <a:endParaRPr lang="sk-SK" dirty="0"/>
          </a:p>
        </p:txBody>
      </p:sp>
      <p:sp>
        <p:nvSpPr>
          <p:cNvPr id="3" name="Zástupný symbol obsahu 2"/>
          <p:cNvSpPr>
            <a:spLocks noGrp="1"/>
          </p:cNvSpPr>
          <p:nvPr>
            <p:ph idx="1"/>
          </p:nvPr>
        </p:nvSpPr>
        <p:spPr>
          <a:xfrm>
            <a:off x="677334" y="1419367"/>
            <a:ext cx="8596668" cy="4621995"/>
          </a:xfrm>
        </p:spPr>
        <p:txBody>
          <a:bodyPr>
            <a:normAutofit/>
          </a:bodyPr>
          <a:lstStyle/>
          <a:p>
            <a:pPr marL="0" indent="0" algn="just">
              <a:lnSpc>
                <a:spcPct val="200000"/>
              </a:lnSpc>
              <a:buNone/>
            </a:pPr>
            <a:r>
              <a:rPr lang="sk-SK" dirty="0" smtClean="0">
                <a:solidFill>
                  <a:schemeClr val="tx1"/>
                </a:solidFill>
              </a:rPr>
              <a:t>Právny poriadok Slovenskej republiky dáva obrancovi širokú možnosť zakročiť proti útočníkovi bez rizika, že by bol trestne zodpovedný. Každý má právo výberu – či sa útoku vyhne alebo sa rozhodne brániť. Nikto nie je povinný ustupovať pred neoprávneným útokom, ale má naopak právo použiť proti takémuto útoku obranu, ktorá nie je celkom zjavne neprimeraná povahe a nebezpečnosti útoku. Nutná obrana má byť zameraná na vyradenie útočníka z jeho ďalšieho útoku a nie na jeho usmrtenie. Riziko vyvolané útokom musí znášať útočník (aj riziko prípadnej smrti).</a:t>
            </a:r>
            <a:endParaRPr lang="sk-SK" dirty="0">
              <a:solidFill>
                <a:schemeClr val="tx1"/>
              </a:solidFill>
            </a:endParaRPr>
          </a:p>
        </p:txBody>
      </p:sp>
    </p:spTree>
    <p:extLst>
      <p:ext uri="{BB962C8B-B14F-4D97-AF65-F5344CB8AC3E}">
        <p14:creationId xmlns="" xmlns:p14="http://schemas.microsoft.com/office/powerpoint/2010/main" val="428243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014484"/>
          </a:xfrm>
        </p:spPr>
        <p:txBody>
          <a:bodyPr/>
          <a:lstStyle/>
          <a:p>
            <a:r>
              <a:rPr lang="sk-SK" b="1" i="1" dirty="0"/>
              <a:t>Oprávnené použitie zbrane </a:t>
            </a:r>
            <a:r>
              <a:rPr lang="sk-SK" dirty="0"/>
              <a:t>(§26 TZ)</a:t>
            </a:r>
          </a:p>
        </p:txBody>
      </p:sp>
      <p:sp>
        <p:nvSpPr>
          <p:cNvPr id="3" name="Zástupný symbol obsahu 2"/>
          <p:cNvSpPr>
            <a:spLocks noGrp="1"/>
          </p:cNvSpPr>
          <p:nvPr>
            <p:ph idx="1"/>
          </p:nvPr>
        </p:nvSpPr>
        <p:spPr>
          <a:xfrm>
            <a:off x="677334" y="1869743"/>
            <a:ext cx="8596668" cy="4253505"/>
          </a:xfrm>
        </p:spPr>
        <p:txBody>
          <a:bodyPr>
            <a:normAutofit lnSpcReduction="10000"/>
          </a:bodyPr>
          <a:lstStyle/>
          <a:p>
            <a:pPr marL="0" indent="0">
              <a:buNone/>
            </a:pPr>
            <a:r>
              <a:rPr lang="sk-SK" b="1" u="sng" dirty="0">
                <a:solidFill>
                  <a:schemeClr val="tx1"/>
                </a:solidFill>
              </a:rPr>
              <a:t>§ </a:t>
            </a:r>
            <a:r>
              <a:rPr lang="sk-SK" b="1" u="sng" dirty="0" smtClean="0">
                <a:solidFill>
                  <a:schemeClr val="tx1"/>
                </a:solidFill>
              </a:rPr>
              <a:t>26  Oprávnené </a:t>
            </a:r>
            <a:r>
              <a:rPr lang="sk-SK" b="1" u="sng" dirty="0">
                <a:solidFill>
                  <a:schemeClr val="tx1"/>
                </a:solidFill>
              </a:rPr>
              <a:t>použitie </a:t>
            </a:r>
            <a:r>
              <a:rPr lang="sk-SK" b="1" u="sng" dirty="0" smtClean="0">
                <a:solidFill>
                  <a:schemeClr val="tx1"/>
                </a:solidFill>
              </a:rPr>
              <a:t>zbrane</a:t>
            </a:r>
          </a:p>
          <a:p>
            <a:pPr marL="0" indent="0">
              <a:buNone/>
            </a:pPr>
            <a:endParaRPr lang="sk-SK" dirty="0"/>
          </a:p>
          <a:p>
            <a:r>
              <a:rPr lang="sk-SK" dirty="0">
                <a:solidFill>
                  <a:schemeClr val="tx1"/>
                </a:solidFill>
              </a:rPr>
              <a:t>(1) Použitie zbrane v súlade so zákonom nie je trestným činom.</a:t>
            </a:r>
          </a:p>
          <a:p>
            <a:endParaRPr lang="sk-SK" dirty="0">
              <a:solidFill>
                <a:schemeClr val="tx1"/>
              </a:solidFill>
            </a:endParaRPr>
          </a:p>
          <a:p>
            <a:r>
              <a:rPr lang="sk-SK" dirty="0">
                <a:solidFill>
                  <a:schemeClr val="tx1"/>
                </a:solidFill>
              </a:rPr>
              <a:t>(2) Za použitie zbrane v súlade so zákonom sa považuje aj jej použitie proti inému </a:t>
            </a:r>
            <a:r>
              <a:rPr lang="sk-SK" dirty="0">
                <a:solidFill>
                  <a:srgbClr val="FF0000"/>
                </a:solidFill>
              </a:rPr>
              <a:t>vo svojom obydlí </a:t>
            </a:r>
            <a:r>
              <a:rPr lang="sk-SK" dirty="0">
                <a:solidFill>
                  <a:schemeClr val="tx1"/>
                </a:solidFill>
              </a:rPr>
              <a:t>na ochranu života, zdravia alebo majetku, ak osoba do obydlia neoprávnene vnikne alebo v ňom neoprávnene zotrvá a nejde o nutnú obranu. </a:t>
            </a:r>
            <a:r>
              <a:rPr lang="sk-SK" dirty="0">
                <a:solidFill>
                  <a:srgbClr val="FF0000"/>
                </a:solidFill>
              </a:rPr>
              <a:t>To neplatí, ak bola pritom inému úmyselne spôsobená smrť</a:t>
            </a:r>
            <a:r>
              <a:rPr lang="sk-SK" dirty="0">
                <a:solidFill>
                  <a:schemeClr val="tx1"/>
                </a:solidFill>
              </a:rPr>
              <a:t>.</a:t>
            </a:r>
          </a:p>
          <a:p>
            <a:endParaRPr lang="sk-SK" dirty="0">
              <a:solidFill>
                <a:schemeClr val="tx1"/>
              </a:solidFill>
            </a:endParaRPr>
          </a:p>
          <a:p>
            <a:endParaRPr lang="sk-SK" b="1" dirty="0">
              <a:solidFill>
                <a:schemeClr val="tx1"/>
              </a:solidFill>
            </a:endParaRPr>
          </a:p>
          <a:p>
            <a:pPr marL="0" indent="0">
              <a:buNone/>
            </a:pPr>
            <a:r>
              <a:rPr lang="sk-SK" i="1" dirty="0">
                <a:solidFill>
                  <a:schemeClr val="tx1"/>
                </a:solidFill>
              </a:rPr>
              <a:t>Poznámka</a:t>
            </a:r>
            <a:r>
              <a:rPr lang="sk-SK" dirty="0">
                <a:solidFill>
                  <a:schemeClr val="tx1"/>
                </a:solidFill>
              </a:rPr>
              <a:t>: </a:t>
            </a:r>
            <a:r>
              <a:rPr lang="sk-SK" i="1" dirty="0">
                <a:solidFill>
                  <a:schemeClr val="tx1"/>
                </a:solidFill>
              </a:rPr>
              <a:t>Život, zdravie alebo majetok nemusia byť v tomto prípade bezprostredne ohrozené, avšak zo správania  inej osoby táto hrozba musí vyplývať.</a:t>
            </a:r>
          </a:p>
          <a:p>
            <a:pPr marL="0" indent="0">
              <a:buNone/>
            </a:pPr>
            <a:endParaRPr lang="sk-SK" dirty="0"/>
          </a:p>
          <a:p>
            <a:endParaRPr lang="sk-SK" dirty="0"/>
          </a:p>
        </p:txBody>
      </p:sp>
      <p:pic>
        <p:nvPicPr>
          <p:cNvPr id="4" name="Obrázok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876430" y="371546"/>
            <a:ext cx="1828800" cy="2505075"/>
          </a:xfrm>
          <a:prstGeom prst="rect">
            <a:avLst/>
          </a:prstGeom>
        </p:spPr>
      </p:pic>
    </p:spTree>
    <p:extLst>
      <p:ext uri="{BB962C8B-B14F-4D97-AF65-F5344CB8AC3E}">
        <p14:creationId xmlns="" xmlns:p14="http://schemas.microsoft.com/office/powerpoint/2010/main" val="4258297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Použitie zbrane v obydlí</a:t>
            </a:r>
            <a:endParaRPr lang="sk-SK" dirty="0"/>
          </a:p>
        </p:txBody>
      </p:sp>
      <p:sp>
        <p:nvSpPr>
          <p:cNvPr id="3" name="Zástupný symbol obsahu 2"/>
          <p:cNvSpPr>
            <a:spLocks noGrp="1"/>
          </p:cNvSpPr>
          <p:nvPr>
            <p:ph idx="1"/>
          </p:nvPr>
        </p:nvSpPr>
        <p:spPr>
          <a:xfrm>
            <a:off x="677334" y="1501254"/>
            <a:ext cx="8596668" cy="4540109"/>
          </a:xfrm>
        </p:spPr>
        <p:txBody>
          <a:bodyPr>
            <a:normAutofit lnSpcReduction="10000"/>
          </a:bodyPr>
          <a:lstStyle/>
          <a:p>
            <a:pPr>
              <a:lnSpc>
                <a:spcPct val="160000"/>
              </a:lnSpc>
            </a:pPr>
            <a:r>
              <a:rPr lang="sk-SK" dirty="0" smtClean="0">
                <a:solidFill>
                  <a:schemeClr val="tx1"/>
                </a:solidFill>
              </a:rPr>
              <a:t>Obranca môže </a:t>
            </a:r>
            <a:r>
              <a:rPr lang="sk-SK" dirty="0" smtClean="0">
                <a:solidFill>
                  <a:srgbClr val="FF0000"/>
                </a:solidFill>
              </a:rPr>
              <a:t>vo svojom obydlí </a:t>
            </a:r>
            <a:r>
              <a:rPr lang="sk-SK" dirty="0" smtClean="0">
                <a:solidFill>
                  <a:schemeClr val="tx1"/>
                </a:solidFill>
              </a:rPr>
              <a:t>použiť proti páchateľovi (zlodejovi) na ochranu svojho života, zdravia alebo majetku zbraň ( a to aj bez varovania), ak páchateľ vnikne neoprávnene do obydlia alebo v ňom neoprávnene zotrvá, a to aj bez splnenia podmienok nutnej obrany</a:t>
            </a:r>
          </a:p>
          <a:p>
            <a:pPr>
              <a:lnSpc>
                <a:spcPct val="160000"/>
              </a:lnSpc>
            </a:pPr>
            <a:endParaRPr lang="sk-SK" dirty="0" smtClean="0">
              <a:solidFill>
                <a:schemeClr val="tx1"/>
              </a:solidFill>
            </a:endParaRPr>
          </a:p>
          <a:p>
            <a:pPr>
              <a:lnSpc>
                <a:spcPct val="160000"/>
              </a:lnSpc>
            </a:pPr>
            <a:r>
              <a:rPr lang="sk-SK" dirty="0" smtClean="0">
                <a:solidFill>
                  <a:srgbClr val="FF0000"/>
                </a:solidFill>
              </a:rPr>
              <a:t>Usmrtiť páchateľa </a:t>
            </a:r>
            <a:r>
              <a:rPr lang="sk-SK" dirty="0" smtClean="0">
                <a:solidFill>
                  <a:schemeClr val="tx1"/>
                </a:solidFill>
              </a:rPr>
              <a:t>možno len v rámci nutnej obrany – ak útok páchateľa nemožno bez nebezpečia odvrátiť inak</a:t>
            </a:r>
          </a:p>
          <a:p>
            <a:pPr marL="0" indent="0">
              <a:buNone/>
            </a:pPr>
            <a:endParaRPr lang="sk-SK" dirty="0">
              <a:solidFill>
                <a:schemeClr val="tx1"/>
              </a:solidFill>
            </a:endParaRPr>
          </a:p>
          <a:p>
            <a:pPr marL="0" indent="0">
              <a:buNone/>
            </a:pPr>
            <a:r>
              <a:rPr lang="sk-SK" dirty="0" smtClean="0">
                <a:solidFill>
                  <a:srgbClr val="FF0000"/>
                </a:solidFill>
              </a:rPr>
              <a:t>Obydlím</a:t>
            </a:r>
            <a:r>
              <a:rPr lang="sk-SK" dirty="0" smtClean="0">
                <a:solidFill>
                  <a:schemeClr val="tx1"/>
                </a:solidFill>
              </a:rPr>
              <a:t> sa rozumie dom, byt alebo iný priestor slúžiaci na bývanie vrátane priestorov a pozemkov k nim patriacim, ak sú ako súčasť obydlia uzavreté (napr. ohradená záhrada pri dome)</a:t>
            </a:r>
            <a:endParaRPr lang="sk-SK" dirty="0">
              <a:solidFill>
                <a:schemeClr val="tx1"/>
              </a:solidFill>
            </a:endParaRPr>
          </a:p>
        </p:txBody>
      </p:sp>
    </p:spTree>
    <p:extLst>
      <p:ext uri="{BB962C8B-B14F-4D97-AF65-F5344CB8AC3E}">
        <p14:creationId xmlns="" xmlns:p14="http://schemas.microsoft.com/office/powerpoint/2010/main" val="3858968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3" y="609600"/>
            <a:ext cx="8596668" cy="1000837"/>
          </a:xfrm>
        </p:spPr>
        <p:txBody>
          <a:bodyPr>
            <a:normAutofit fontScale="90000"/>
          </a:bodyPr>
          <a:lstStyle/>
          <a:p>
            <a:pPr lvl="0"/>
            <a:r>
              <a:rPr lang="sk-SK" dirty="0"/>
              <a:t>P</a:t>
            </a:r>
            <a:r>
              <a:rPr lang="sk-SK" dirty="0" smtClean="0"/>
              <a:t>ostup </a:t>
            </a:r>
            <a:r>
              <a:rPr lang="sk-SK" dirty="0"/>
              <a:t>pred začatím trestného </a:t>
            </a:r>
            <a:r>
              <a:rPr lang="sk-SK" dirty="0" smtClean="0"/>
              <a:t>stíhania</a:t>
            </a:r>
            <a:br>
              <a:rPr lang="sk-SK" dirty="0" smtClean="0"/>
            </a:br>
            <a:r>
              <a:rPr lang="sk-SK" dirty="0" smtClean="0"/>
              <a:t> </a:t>
            </a:r>
            <a:r>
              <a:rPr lang="sk-SK" sz="2000" dirty="0"/>
              <a:t>(§196-198 TP)</a:t>
            </a:r>
            <a:br>
              <a:rPr lang="sk-SK" sz="2000" dirty="0"/>
            </a:br>
            <a:endParaRPr lang="sk-SK" sz="2000" dirty="0"/>
          </a:p>
        </p:txBody>
      </p:sp>
      <p:sp>
        <p:nvSpPr>
          <p:cNvPr id="3" name="Zástupný symbol obsahu 2"/>
          <p:cNvSpPr>
            <a:spLocks noGrp="1"/>
          </p:cNvSpPr>
          <p:nvPr>
            <p:ph idx="1"/>
          </p:nvPr>
        </p:nvSpPr>
        <p:spPr>
          <a:xfrm>
            <a:off x="677333" y="1610437"/>
            <a:ext cx="9558487" cy="4776716"/>
          </a:xfrm>
        </p:spPr>
        <p:txBody>
          <a:bodyPr>
            <a:normAutofit fontScale="77500" lnSpcReduction="20000"/>
          </a:bodyPr>
          <a:lstStyle/>
          <a:p>
            <a:pPr marL="0" indent="0" algn="ctr">
              <a:lnSpc>
                <a:spcPct val="107000"/>
              </a:lnSpc>
              <a:spcAft>
                <a:spcPts val="800"/>
              </a:spcAft>
              <a:buNone/>
            </a:pPr>
            <a:r>
              <a:rPr lang="sk-SK" sz="2900" b="1" dirty="0">
                <a:latin typeface="Trebuchet MS" panose="020B0603020202020204" pitchFamily="34" charset="0"/>
                <a:ea typeface="Calibri" panose="020F0502020204030204" pitchFamily="34" charset="0"/>
                <a:cs typeface="Times New Roman" panose="02020603050405020304" pitchFamily="18" charset="0"/>
              </a:rPr>
              <a:t>§ </a:t>
            </a:r>
            <a:r>
              <a:rPr lang="sk-SK" sz="2900" b="1" dirty="0" smtClean="0">
                <a:latin typeface="Trebuchet MS" panose="020B0603020202020204" pitchFamily="34" charset="0"/>
                <a:ea typeface="Calibri" panose="020F0502020204030204" pitchFamily="34" charset="0"/>
                <a:cs typeface="Times New Roman" panose="02020603050405020304" pitchFamily="18" charset="0"/>
              </a:rPr>
              <a:t>196</a:t>
            </a:r>
          </a:p>
          <a:p>
            <a:pPr>
              <a:lnSpc>
                <a:spcPct val="107000"/>
              </a:lnSpc>
              <a:spcAft>
                <a:spcPts val="800"/>
              </a:spcAft>
            </a:pPr>
            <a:r>
              <a:rPr lang="sk-SK" sz="2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r>
              <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1</a:t>
            </a:r>
            <a:r>
              <a:rPr lang="sk-SK" sz="220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t>
            </a:r>
            <a:r>
              <a:rPr lang="sk-SK" sz="2200" b="1"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Trestné oznámenie sa podáva prokurátorovi alebo policajtovi</a:t>
            </a:r>
            <a:r>
              <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Prokurátor a policajt bez meškania upovedomia Úrad špeciálnej prokuratúry o podanom trestnom oznámení, ak sa týka pôsobnosti Špecializovaného trestného súdu</a:t>
            </a:r>
            <a:r>
              <a:rPr lang="sk-SK" sz="2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(2) </a:t>
            </a:r>
            <a:r>
              <a:rPr lang="sk-SK" sz="2200" b="1"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Ak prokurátor alebo policajt po prijatí trestného oznámenia zistí, že je potrebné ho doplniť, doplnenie vykoná výsluchom oznamovateľa alebo poškodeného </a:t>
            </a:r>
            <a:r>
              <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alebo vyžiadaním písomných podkladov od oznamovateľa alebo od inej osoby alebo orgánu príslušný prokurátor alebo príslušný policajt </a:t>
            </a:r>
            <a:r>
              <a:rPr lang="sk-SK" sz="2200" b="1"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tak, aby mohol rozhodnúť </a:t>
            </a:r>
            <a:r>
              <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podľa § 197 alebo § 199 </a:t>
            </a:r>
            <a:r>
              <a:rPr lang="sk-SK" sz="2200" b="1"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v lehote do 30 dní </a:t>
            </a:r>
            <a:r>
              <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od prijatia trestného oznámenia. </a:t>
            </a:r>
            <a:r>
              <a:rPr lang="sk-SK" sz="2200" b="1"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Prokurátor alebo policajt môže vypočuť osobu, ktorú na základe trestného oznámenia alebo iného podnetu je potrebné vypočuť k okolnostiam nasvedčujúcim, že mala spáchať trestný čin. Táto osoba má právo odoprieť výpoveď, ak by výpoveďou spôsobila nebezpečenstvo trestného stíhania sebe</a:t>
            </a:r>
            <a:r>
              <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alebo svojmu príbuznému v priamom rade, svojmu súrodencovi, osvojiteľovi, osvojencovi, manželovi alebo druhovi, alebo iným osobám v rodinnom alebo obdobnom pomere, ktorých ujmu by právom pociťovala ako vlastnú ujmu, nesmie však byť vypočúvaná v prípadoch ustanovených v § 129. Túto osobu treba poučiť o následkoch krivého obvinenia. Vypočúvaná osoba má právo na právnu pomoc advokáta. Na predvolanie a predvedenie tejto osoby alebo oznamovateľa sa primerane použijú ustanovenia § 128</a:t>
            </a:r>
            <a:r>
              <a:rPr lang="sk-SK" sz="22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sz="2200"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654233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882050" y="222687"/>
            <a:ext cx="8596668" cy="45719"/>
          </a:xfrm>
        </p:spPr>
        <p:txBody>
          <a:bodyPr>
            <a:normAutofit fontScale="90000"/>
          </a:bodyPr>
          <a:lstStyle/>
          <a:p>
            <a:endParaRPr lang="sk-SK" dirty="0"/>
          </a:p>
        </p:txBody>
      </p:sp>
      <p:sp>
        <p:nvSpPr>
          <p:cNvPr id="3" name="Zástupný symbol obsahu 2"/>
          <p:cNvSpPr>
            <a:spLocks noGrp="1"/>
          </p:cNvSpPr>
          <p:nvPr>
            <p:ph idx="1"/>
          </p:nvPr>
        </p:nvSpPr>
        <p:spPr>
          <a:xfrm>
            <a:off x="677334" y="0"/>
            <a:ext cx="9517544" cy="6673755"/>
          </a:xfrm>
        </p:spPr>
        <p:txBody>
          <a:bodyPr>
            <a:normAutofit fontScale="40000" lnSpcReduction="20000"/>
          </a:bodyPr>
          <a:lstStyle/>
          <a:p>
            <a:pPr marL="0" indent="0" algn="ctr">
              <a:lnSpc>
                <a:spcPct val="107000"/>
              </a:lnSpc>
              <a:spcAft>
                <a:spcPts val="800"/>
              </a:spcAft>
              <a:buNone/>
            </a:pPr>
            <a:endParaRPr lang="sk-SK" sz="4500" b="1" dirty="0" smtClean="0">
              <a:latin typeface="Trebuchet MS" panose="020B0603020202020204" pitchFamily="34"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sk-SK" sz="4500" b="1" dirty="0" smtClean="0">
                <a:latin typeface="Trebuchet MS" panose="020B0603020202020204" pitchFamily="34" charset="0"/>
                <a:ea typeface="Calibri" panose="020F0502020204030204" pitchFamily="34" charset="0"/>
                <a:cs typeface="Times New Roman" panose="02020603050405020304" pitchFamily="18" charset="0"/>
              </a:rPr>
              <a:t>§ 197</a:t>
            </a:r>
          </a:p>
          <a:p>
            <a:pPr>
              <a:lnSpc>
                <a:spcPct val="120000"/>
              </a:lnSpc>
              <a:spcAft>
                <a:spcPts val="800"/>
              </a:spcAft>
            </a:pPr>
            <a:r>
              <a:rPr lang="sk-SK" sz="45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1) </a:t>
            </a:r>
            <a:r>
              <a:rPr lang="sk-SK" sz="45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Ak nie je dôvod na začatie trestného stíhania </a:t>
            </a: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alebo na postup podľa odseku 2, prokurátor alebo policajt uznesením </a:t>
            </a:r>
            <a:r>
              <a:rPr lang="sk-SK" sz="45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vec</a:t>
            </a:r>
            <a:endPar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20000"/>
              </a:lnSpc>
              <a:spcAft>
                <a:spcPts val="800"/>
              </a:spcAft>
            </a:pP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 </a:t>
            </a:r>
            <a:r>
              <a:rPr lang="sk-SK" sz="45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odovzdá príslušnému orgánu na </a:t>
            </a:r>
            <a:r>
              <a:rPr lang="sk-SK" sz="4500" dirty="0" err="1">
                <a:solidFill>
                  <a:srgbClr val="FF0000"/>
                </a:solidFill>
                <a:latin typeface="Trebuchet MS" panose="020B0603020202020204" pitchFamily="34" charset="0"/>
                <a:ea typeface="Calibri" panose="020F0502020204030204" pitchFamily="34" charset="0"/>
                <a:cs typeface="Times New Roman" panose="02020603050405020304" pitchFamily="18" charset="0"/>
              </a:rPr>
              <a:t>prejednanie</a:t>
            </a:r>
            <a:r>
              <a:rPr lang="sk-SK" sz="45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 priestupku alebo iného správneho deliktu</a:t>
            </a: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t>
            </a:r>
            <a:endParaRPr lang="sk-SK" sz="45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20000"/>
              </a:lnSpc>
              <a:spcAft>
                <a:spcPts val="800"/>
              </a:spcAft>
            </a:pPr>
            <a:r>
              <a:rPr lang="sk-SK" sz="45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b</a:t>
            </a: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odovzdá inému orgánu na disciplinárne konanie, </a:t>
            </a:r>
          </a:p>
          <a:p>
            <a:pPr>
              <a:lnSpc>
                <a:spcPct val="120000"/>
              </a:lnSpc>
              <a:spcAft>
                <a:spcPts val="800"/>
              </a:spcAft>
            </a:pP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c) odloží, ak je trestné stíhanie neprípustné alebo ak zanikla trestnosť činu, alebo</a:t>
            </a:r>
          </a:p>
          <a:p>
            <a:pPr>
              <a:lnSpc>
                <a:spcPct val="120000"/>
              </a:lnSpc>
              <a:spcAft>
                <a:spcPts val="800"/>
              </a:spcAft>
            </a:pP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d) odmietne</a:t>
            </a:r>
            <a:r>
              <a:rPr lang="sk-SK" sz="45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20000"/>
              </a:lnSpc>
              <a:spcAft>
                <a:spcPts val="800"/>
              </a:spcAft>
            </a:pP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(2) Prokurátor alebo policajt pred začatím trestného stíhania uznesením </a:t>
            </a:r>
            <a:r>
              <a:rPr lang="sk-SK" sz="45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môže odložiť vec</a:t>
            </a: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ak je trestné stíhanie neúčelné vzhľadom na okolnosti uvedené v § 215 ods. 2</a:t>
            </a:r>
            <a:r>
              <a:rPr lang="sk-SK" sz="45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20000"/>
              </a:lnSpc>
              <a:spcAft>
                <a:spcPts val="800"/>
              </a:spcAft>
            </a:pP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(3) </a:t>
            </a:r>
            <a:r>
              <a:rPr lang="sk-SK" sz="45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Uznesenie podľa odseku 1 alebo 2 sa doručí oznamovateľovi a poškodenému. Oznamovateľ a poškodený môžu proti uzneseniu podať sťažnosť</a:t>
            </a: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Policajt doručí také uznesenie prokurátorovi najneskôr do 48 hodín</a:t>
            </a:r>
            <a:r>
              <a:rPr lang="sk-SK" sz="4500"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r>
              <a:rPr lang="sk-SK" sz="45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t>
            </a:r>
          </a:p>
          <a:p>
            <a:endParaRPr lang="sk-SK" sz="2500" dirty="0"/>
          </a:p>
        </p:txBody>
      </p:sp>
    </p:spTree>
    <p:extLst>
      <p:ext uri="{BB962C8B-B14F-4D97-AF65-F5344CB8AC3E}">
        <p14:creationId xmlns="" xmlns:p14="http://schemas.microsoft.com/office/powerpoint/2010/main" val="531981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TRESTNÉ PRÁVO </a:t>
            </a:r>
            <a:endParaRPr lang="sk-SK" dirty="0"/>
          </a:p>
        </p:txBody>
      </p:sp>
      <p:pic>
        <p:nvPicPr>
          <p:cNvPr id="14" name="Zástupný symbol obsahu 13"/>
          <p:cNvPicPr>
            <a:picLocks noGrp="1" noChangeAspect="1"/>
          </p:cNvPicPr>
          <p:nvPr>
            <p:ph idx="1"/>
          </p:nvPr>
        </p:nvPicPr>
        <p:blipFill>
          <a:blip r:embed="rId2" cstate="print"/>
          <a:stretch>
            <a:fillRect/>
          </a:stretch>
        </p:blipFill>
        <p:spPr>
          <a:xfrm>
            <a:off x="836726" y="1270000"/>
            <a:ext cx="8532810" cy="3731615"/>
          </a:xfrm>
          <a:prstGeom prst="rect">
            <a:avLst/>
          </a:prstGeom>
        </p:spPr>
      </p:pic>
    </p:spTree>
    <p:extLst>
      <p:ext uri="{BB962C8B-B14F-4D97-AF65-F5344CB8AC3E}">
        <p14:creationId xmlns="" xmlns:p14="http://schemas.microsoft.com/office/powerpoint/2010/main" val="26534656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1320800"/>
            <a:ext cx="8596668" cy="1320800"/>
          </a:xfrm>
        </p:spPr>
        <p:txBody>
          <a:bodyPr/>
          <a:lstStyle/>
          <a:p>
            <a:endParaRPr lang="sk-SK" dirty="0"/>
          </a:p>
        </p:txBody>
      </p:sp>
      <p:sp>
        <p:nvSpPr>
          <p:cNvPr id="3" name="Zástupný symbol obsahu 2"/>
          <p:cNvSpPr>
            <a:spLocks noGrp="1"/>
          </p:cNvSpPr>
          <p:nvPr>
            <p:ph idx="1"/>
          </p:nvPr>
        </p:nvSpPr>
        <p:spPr>
          <a:xfrm>
            <a:off x="677334" y="300251"/>
            <a:ext cx="8596668" cy="5741111"/>
          </a:xfrm>
        </p:spPr>
        <p:txBody>
          <a:bodyPr/>
          <a:lstStyle/>
          <a:p>
            <a:pPr marL="0" indent="0" algn="ctr">
              <a:lnSpc>
                <a:spcPct val="107000"/>
              </a:lnSpc>
              <a:spcAft>
                <a:spcPts val="800"/>
              </a:spcAft>
              <a:buNone/>
            </a:pPr>
            <a:r>
              <a:rPr lang="sk-SK"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t>
            </a:r>
            <a:r>
              <a:rPr lang="sk-SK"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198</a:t>
            </a:r>
          </a:p>
          <a:p>
            <a:pPr marL="0" indent="0" algn="ctr">
              <a:lnSpc>
                <a:spcPct val="107000"/>
              </a:lnSpc>
              <a:spcAft>
                <a:spcPts val="800"/>
              </a:spcAft>
              <a:buNone/>
            </a:pPr>
            <a:endParaRPr lang="sk-SK" b="1"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(1) Prokurátor po prijatí trestného oznámenia môže postupovať podľa § 197 ods. 1 alebo 2 alebo odovzdať trestné oznámenie policajtovi. O odovzdaní trestného oznámenia policajtovi bez meškania písomne upovedomí oznamovateľa a poškodeného</a:t>
            </a:r>
            <a:r>
              <a:rPr lang="sk-SK"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(2) </a:t>
            </a:r>
            <a:r>
              <a:rPr lang="sk-SK"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Prokurátor preskúma postup policajta podľa § 197, ak ho o to požiada oznamovateľ alebo poškodený najneskôr do 30 dní</a:t>
            </a: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 výsledok preskúmania im oznámi bez meškania.</a:t>
            </a:r>
          </a:p>
          <a:p>
            <a:endParaRPr lang="sk-SK" dirty="0"/>
          </a:p>
        </p:txBody>
      </p:sp>
    </p:spTree>
    <p:extLst>
      <p:ext uri="{BB962C8B-B14F-4D97-AF65-F5344CB8AC3E}">
        <p14:creationId xmlns="" xmlns:p14="http://schemas.microsoft.com/office/powerpoint/2010/main" val="5667087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6871" y="118281"/>
            <a:ext cx="8596668" cy="987188"/>
          </a:xfrm>
        </p:spPr>
        <p:txBody>
          <a:bodyPr>
            <a:normAutofit fontScale="90000"/>
          </a:bodyPr>
          <a:lstStyle/>
          <a:p>
            <a:pPr lvl="0" algn="ctr"/>
            <a:r>
              <a:rPr lang="sk-SK" dirty="0"/>
              <a:t>P</a:t>
            </a:r>
            <a:r>
              <a:rPr lang="sk-SK" dirty="0" smtClean="0"/>
              <a:t>rípravné konanie </a:t>
            </a:r>
            <a:br>
              <a:rPr lang="sk-SK" dirty="0" smtClean="0"/>
            </a:br>
            <a:r>
              <a:rPr lang="sk-SK" dirty="0" smtClean="0"/>
              <a:t>začatie trestného stíhania</a:t>
            </a:r>
            <a:br>
              <a:rPr lang="sk-SK" dirty="0" smtClean="0"/>
            </a:br>
            <a:r>
              <a:rPr lang="sk-SK" sz="2200" dirty="0" smtClean="0"/>
              <a:t>-</a:t>
            </a:r>
            <a:endParaRPr lang="sk-SK" sz="2200" dirty="0"/>
          </a:p>
        </p:txBody>
      </p:sp>
      <p:sp>
        <p:nvSpPr>
          <p:cNvPr id="3" name="Zástupný symbol obsahu 2"/>
          <p:cNvSpPr>
            <a:spLocks noGrp="1"/>
          </p:cNvSpPr>
          <p:nvPr>
            <p:ph idx="1"/>
          </p:nvPr>
        </p:nvSpPr>
        <p:spPr>
          <a:xfrm>
            <a:off x="677334" y="1214650"/>
            <a:ext cx="8596668" cy="5882185"/>
          </a:xfrm>
        </p:spPr>
        <p:txBody>
          <a:bodyPr>
            <a:noAutofit/>
          </a:bodyPr>
          <a:lstStyle/>
          <a:p>
            <a:pPr marL="0" indent="0" algn="ctr">
              <a:lnSpc>
                <a:spcPct val="107000"/>
              </a:lnSpc>
              <a:spcAft>
                <a:spcPts val="800"/>
              </a:spcAft>
              <a:buNone/>
            </a:pPr>
            <a:r>
              <a:rPr lang="sk-SK"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t>
            </a:r>
            <a:r>
              <a:rPr lang="sk-SK"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199    Začatie </a:t>
            </a:r>
            <a:r>
              <a:rPr lang="sk-SK"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trestného </a:t>
            </a:r>
            <a:r>
              <a:rPr lang="sk-SK" b="1"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stíhania</a:t>
            </a:r>
            <a:endParaRPr lang="sk-SK" b="1"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(1) Ak nie je dôvod na postup podľa § 197 ods. 1 alebo 2, </a:t>
            </a:r>
            <a:r>
              <a:rPr lang="sk-SK"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policajt začne trestné stíhanie bez meškania, najneskôr však do 30 dní od prijatia trestného oznámenia</a:t>
            </a: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ak ho treba doplniť. </a:t>
            </a:r>
            <a:r>
              <a:rPr lang="sk-SK"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Trestné stíhanie sa začne vydaním uznesenia</a:t>
            </a: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Ak hrozí nebezpečenstvo z omeškania, začne policajt trestné stíhanie vykonaním zaisťovacieho úkonu, neopakovateľného úkonu alebo neodkladného úkonu. Po ich vykonaní vyhotoví ihneď uznesenie o začatí trestného stíhania, v ktorom uvedie, ktorým z týchto úkonov už bolo začaté trestné stíhanie. </a:t>
            </a:r>
            <a:r>
              <a:rPr lang="sk-SK"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O začatí trestného stíhania policajt upovedomí oznamovateľa a poškodeného</a:t>
            </a: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 Policajt doručí také uznesenie prokurátorovi najneskôr do 48 hodín</a:t>
            </a:r>
            <a:r>
              <a:rPr lang="sk-SK"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(2) Policajt postupuje primerane podľa odseku 1, ak sa o skutočnostiach odôvodňujúcich začatie trestného stíhania dozvie inak ako z trestného oznámenia</a:t>
            </a:r>
            <a:r>
              <a:rPr lang="sk-SK"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821712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2868" y="-1423916"/>
            <a:ext cx="8596668" cy="1320800"/>
          </a:xfrm>
        </p:spPr>
        <p:txBody>
          <a:bodyPr/>
          <a:lstStyle/>
          <a:p>
            <a:endParaRPr lang="sk-SK"/>
          </a:p>
        </p:txBody>
      </p:sp>
      <p:sp>
        <p:nvSpPr>
          <p:cNvPr id="3" name="Zástupný symbol obsahu 2"/>
          <p:cNvSpPr>
            <a:spLocks noGrp="1"/>
          </p:cNvSpPr>
          <p:nvPr>
            <p:ph idx="1"/>
          </p:nvPr>
        </p:nvSpPr>
        <p:spPr>
          <a:xfrm>
            <a:off x="677334" y="122831"/>
            <a:ext cx="8596668" cy="5918532"/>
          </a:xfrm>
        </p:spPr>
        <p:txBody>
          <a:bodyPr/>
          <a:lstStyle/>
          <a:p>
            <a:pPr>
              <a:lnSpc>
                <a:spcPct val="107000"/>
              </a:lnSpc>
              <a:spcAft>
                <a:spcPts val="800"/>
              </a:spcAft>
            </a:pPr>
            <a:endParaRPr lang="sk-SK"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3) </a:t>
            </a:r>
            <a:r>
              <a:rPr lang="sk-SK"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Uznesenie o začatí trestného stíhania </a:t>
            </a: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musí obsahovať opis skutku s uvedením miesta, času, prípadne iných okolností, za akých k nemu došlo, o aký trestný čin v tomto skutku ide, a to jeho zákonným pomenovaním a uvedením príslušného ustanovenia Trestného zákona. Uznesenie neobsahuje odôvodnenie</a:t>
            </a:r>
            <a:r>
              <a:rPr lang="sk-SK"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(4) </a:t>
            </a:r>
            <a:r>
              <a:rPr lang="sk-SK"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Trestné stíhanie sa začne vykonaním zaisťovacieho úkonu, neodkladného úkonu alebo neopakovateľného úkonu </a:t>
            </a: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aj vtedy, ak ho vykonal miestne nepríslušný policajt, ak nebolo možné dosiahnuť, aby ho vykonal príslušný policajt, a najneskôr do troch dní od jeho vykonania odovzdá vec príslušnému policajtovi spolu s uznesením o začatí trestného stíhania</a:t>
            </a:r>
            <a:r>
              <a:rPr lang="sk-SK" dirty="0" smtClean="0">
                <a:solidFill>
                  <a:schemeClr val="tx1"/>
                </a:solidFill>
                <a:latin typeface="Trebuchet MS" panose="020B0603020202020204" pitchFamily="34" charset="0"/>
                <a:ea typeface="Calibri" panose="020F0502020204030204" pitchFamily="34" charset="0"/>
                <a:cs typeface="Times New Roman" panose="02020603050405020304" pitchFamily="18" charset="0"/>
              </a:rPr>
              <a:t>.</a:t>
            </a:r>
            <a:endPar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(5) </a:t>
            </a:r>
            <a:r>
              <a:rPr lang="sk-SK"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Policajt je oprávnený po začatí trestného stíhania vykonávať všetky úkony podľa tohto zákona.</a:t>
            </a:r>
          </a:p>
          <a:p>
            <a:endParaRPr lang="sk-SK" dirty="0"/>
          </a:p>
          <a:p>
            <a:endParaRPr lang="sk-SK" dirty="0"/>
          </a:p>
        </p:txBody>
      </p:sp>
    </p:spTree>
    <p:extLst>
      <p:ext uri="{BB962C8B-B14F-4D97-AF65-F5344CB8AC3E}">
        <p14:creationId xmlns="" xmlns:p14="http://schemas.microsoft.com/office/powerpoint/2010/main" val="24370967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150961"/>
          </a:xfrm>
        </p:spPr>
        <p:txBody>
          <a:bodyPr>
            <a:normAutofit fontScale="90000"/>
          </a:bodyPr>
          <a:lstStyle/>
          <a:p>
            <a:pPr algn="ctr"/>
            <a:r>
              <a:rPr lang="sk-SK" dirty="0" smtClean="0"/>
              <a:t>Prípravné konanie</a:t>
            </a:r>
            <a:br>
              <a:rPr lang="sk-SK" dirty="0" smtClean="0"/>
            </a:br>
            <a:r>
              <a:rPr lang="sk-SK" sz="2200" dirty="0">
                <a:solidFill>
                  <a:srgbClr val="90C226"/>
                </a:solidFill>
              </a:rPr>
              <a:t>vyšetrovanie  a skrátené vyšetrovanie  § 200-210</a:t>
            </a:r>
            <a:br>
              <a:rPr lang="sk-SK" sz="2200" dirty="0">
                <a:solidFill>
                  <a:srgbClr val="90C226"/>
                </a:solidFill>
              </a:rPr>
            </a:br>
            <a:endParaRPr lang="sk-SK" dirty="0"/>
          </a:p>
        </p:txBody>
      </p:sp>
      <p:sp>
        <p:nvSpPr>
          <p:cNvPr id="3" name="Zástupný symbol obsahu 2"/>
          <p:cNvSpPr>
            <a:spLocks noGrp="1"/>
          </p:cNvSpPr>
          <p:nvPr>
            <p:ph idx="1"/>
          </p:nvPr>
        </p:nvSpPr>
        <p:spPr>
          <a:xfrm>
            <a:off x="677334" y="1501255"/>
            <a:ext cx="8596668" cy="5049670"/>
          </a:xfrm>
        </p:spPr>
        <p:txBody>
          <a:bodyPr>
            <a:normAutofit lnSpcReduction="10000"/>
          </a:bodyPr>
          <a:lstStyle/>
          <a:p>
            <a:endParaRPr lang="sk-SK" dirty="0"/>
          </a:p>
          <a:p>
            <a:r>
              <a:rPr lang="sk-SK" dirty="0">
                <a:solidFill>
                  <a:srgbClr val="FF0000"/>
                </a:solidFill>
              </a:rPr>
              <a:t>Policajt postupuje vo vyšetrovaní </a:t>
            </a:r>
            <a:r>
              <a:rPr lang="sk-SK" dirty="0">
                <a:solidFill>
                  <a:schemeClr val="tx1"/>
                </a:solidFill>
              </a:rPr>
              <a:t>alebo v skrátenom vyšetrovaní </a:t>
            </a:r>
            <a:r>
              <a:rPr lang="sk-SK" dirty="0">
                <a:solidFill>
                  <a:srgbClr val="FF0000"/>
                </a:solidFill>
              </a:rPr>
              <a:t>tak</a:t>
            </a:r>
            <a:r>
              <a:rPr lang="sk-SK" dirty="0">
                <a:solidFill>
                  <a:schemeClr val="tx1"/>
                </a:solidFill>
              </a:rPr>
              <a:t>, </a:t>
            </a:r>
            <a:r>
              <a:rPr lang="sk-SK" dirty="0">
                <a:solidFill>
                  <a:srgbClr val="FF0000"/>
                </a:solidFill>
              </a:rPr>
              <a:t>aby čo najrýchlejšie zadovážil podklady na objasnenie skutku</a:t>
            </a:r>
            <a:r>
              <a:rPr lang="sk-SK" dirty="0">
                <a:solidFill>
                  <a:schemeClr val="tx1"/>
                </a:solidFill>
              </a:rPr>
              <a:t> v rozsahu potrebnom na posúdenie prípadu a zistenie páchateľa trestného činu</a:t>
            </a:r>
            <a:r>
              <a:rPr lang="sk-SK" dirty="0" smtClean="0">
                <a:solidFill>
                  <a:schemeClr val="tx1"/>
                </a:solidFill>
              </a:rPr>
              <a:t>.</a:t>
            </a:r>
          </a:p>
          <a:p>
            <a:r>
              <a:rPr lang="sk-SK" dirty="0">
                <a:solidFill>
                  <a:schemeClr val="tx1"/>
                </a:solidFill>
              </a:rPr>
              <a:t>Okrem prípadu, na ktorý je potrebné rozhodnutie alebo súhlas sudcu pre prípravné konanie alebo prokurátora, </a:t>
            </a:r>
            <a:r>
              <a:rPr lang="sk-SK" dirty="0">
                <a:solidFill>
                  <a:srgbClr val="FF0000"/>
                </a:solidFill>
              </a:rPr>
              <a:t>vykonáva policajt všetky úkony samostatne a je povinný ich vykonať v súlade so zákonom a včas</a:t>
            </a:r>
            <a:r>
              <a:rPr lang="sk-SK" dirty="0" smtClean="0">
                <a:solidFill>
                  <a:schemeClr val="tx1"/>
                </a:solidFill>
              </a:rPr>
              <a:t>.</a:t>
            </a:r>
          </a:p>
          <a:p>
            <a:r>
              <a:rPr lang="sk-SK" dirty="0">
                <a:solidFill>
                  <a:srgbClr val="FF0000"/>
                </a:solidFill>
              </a:rPr>
              <a:t>Policajt zadovažuje dôkazy bez ohľadu na to, či svedčia v prospech alebo v neprospech </a:t>
            </a:r>
            <a:r>
              <a:rPr lang="sk-SK" dirty="0" smtClean="0">
                <a:solidFill>
                  <a:srgbClr val="FF0000"/>
                </a:solidFill>
              </a:rPr>
              <a:t>obvineného</a:t>
            </a:r>
          </a:p>
          <a:p>
            <a:r>
              <a:rPr lang="sk-SK" dirty="0">
                <a:solidFill>
                  <a:srgbClr val="FF0000"/>
                </a:solidFill>
              </a:rPr>
              <a:t>Ak je </a:t>
            </a:r>
            <a:r>
              <a:rPr lang="sk-SK" dirty="0">
                <a:solidFill>
                  <a:schemeClr val="tx1"/>
                </a:solidFill>
              </a:rPr>
              <a:t>na podklade trestného oznámenia alebo zistených skutočností po začatí trestného stíhania </a:t>
            </a:r>
            <a:r>
              <a:rPr lang="sk-SK" dirty="0">
                <a:solidFill>
                  <a:srgbClr val="FF0000"/>
                </a:solidFill>
              </a:rPr>
              <a:t>dostatočne odôvodnený záver, že trestný čin spáchala určitá osoba, policajt bez meškania vydá uznesenie o vznesení obvinenia</a:t>
            </a:r>
            <a:r>
              <a:rPr lang="sk-SK" dirty="0">
                <a:solidFill>
                  <a:schemeClr val="tx1"/>
                </a:solidFill>
              </a:rPr>
              <a:t>, ktoré ihneď oznámi obvinenému a doručí najneskôr do 48 hodín prokurátorovi a ak je obvineným sudca, súdny exekútor, notár, znalec, tlmočník alebo prekladateľ, aj ministrovi spravodlivosti, a ak je obvineným advokát, aj Slovenskej advokátskej komore; </a:t>
            </a:r>
            <a:r>
              <a:rPr lang="sk-SK" dirty="0">
                <a:solidFill>
                  <a:srgbClr val="FF0000"/>
                </a:solidFill>
              </a:rPr>
              <a:t>o tomto úkone upovedomí bez meškania oznamovateľa a poškodeného</a:t>
            </a:r>
          </a:p>
          <a:p>
            <a:endParaRPr lang="sk-SK" dirty="0"/>
          </a:p>
          <a:p>
            <a:endParaRPr lang="sk-SK" dirty="0"/>
          </a:p>
        </p:txBody>
      </p:sp>
    </p:spTree>
    <p:extLst>
      <p:ext uri="{BB962C8B-B14F-4D97-AF65-F5344CB8AC3E}">
        <p14:creationId xmlns="" xmlns:p14="http://schemas.microsoft.com/office/powerpoint/2010/main" val="31472312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5449" y="-1096370"/>
            <a:ext cx="8596668" cy="959893"/>
          </a:xfrm>
        </p:spPr>
        <p:txBody>
          <a:bodyPr>
            <a:normAutofit/>
          </a:bodyPr>
          <a:lstStyle/>
          <a:p>
            <a:pPr algn="ctr"/>
            <a:endParaRPr lang="sk-SK" dirty="0"/>
          </a:p>
        </p:txBody>
      </p:sp>
      <p:sp>
        <p:nvSpPr>
          <p:cNvPr id="3" name="Zástupný symbol obsahu 2"/>
          <p:cNvSpPr>
            <a:spLocks noGrp="1"/>
          </p:cNvSpPr>
          <p:nvPr>
            <p:ph idx="1"/>
          </p:nvPr>
        </p:nvSpPr>
        <p:spPr>
          <a:xfrm>
            <a:off x="677334" y="300251"/>
            <a:ext cx="8596668" cy="5741111"/>
          </a:xfrm>
        </p:spPr>
        <p:txBody>
          <a:bodyPr>
            <a:normAutofit/>
          </a:bodyPr>
          <a:lstStyle/>
          <a:p>
            <a:r>
              <a:rPr lang="sk-SK" dirty="0">
                <a:solidFill>
                  <a:srgbClr val="FF0000"/>
                </a:solidFill>
              </a:rPr>
              <a:t>Ak policajt považuje vyšetrovanie alebo skrátené vyšetrovanie za skončené </a:t>
            </a:r>
            <a:r>
              <a:rPr lang="sk-SK" dirty="0">
                <a:solidFill>
                  <a:schemeClr val="tx1"/>
                </a:solidFill>
              </a:rPr>
              <a:t>a jeho výsledky za postačujúce na podanie návrhu na obžalobu alebo na iné rozhodnutie, </a:t>
            </a:r>
            <a:r>
              <a:rPr lang="sk-SK" dirty="0">
                <a:solidFill>
                  <a:srgbClr val="FF0000"/>
                </a:solidFill>
              </a:rPr>
              <a:t>umožní</a:t>
            </a:r>
            <a:r>
              <a:rPr lang="sk-SK" dirty="0">
                <a:solidFill>
                  <a:schemeClr val="tx1"/>
                </a:solidFill>
              </a:rPr>
              <a:t> obvinenému, obhajcovi, </a:t>
            </a:r>
            <a:r>
              <a:rPr lang="sk-SK" dirty="0">
                <a:solidFill>
                  <a:srgbClr val="FF0000"/>
                </a:solidFill>
              </a:rPr>
              <a:t>poškodenému</a:t>
            </a:r>
            <a:r>
              <a:rPr lang="sk-SK" dirty="0">
                <a:solidFill>
                  <a:schemeClr val="tx1"/>
                </a:solidFill>
              </a:rPr>
              <a:t>, jeho splnomocnencovi alebo opatrovníkovi, zúčastnenej osobe a jej splnomocnencovi </a:t>
            </a:r>
            <a:r>
              <a:rPr lang="sk-SK" dirty="0">
                <a:solidFill>
                  <a:srgbClr val="FF0000"/>
                </a:solidFill>
              </a:rPr>
              <a:t>v primeranej lehote preštudovať spisy a podať návrhy na doplnenie vyšetrovania alebo skráteného vyšetrovania; týchto práv sa môžu tieto osoby výslovne vzdať, o čom musia byť poučené</a:t>
            </a:r>
            <a:r>
              <a:rPr lang="sk-SK" dirty="0">
                <a:solidFill>
                  <a:schemeClr val="tx1"/>
                </a:solidFill>
              </a:rPr>
              <a:t>. Ak nejde o konanie podľa § 204 ods. 1, obvineného a obhajcu upozorní policajt na práva podľa prvej vety najmenej tri dni vopred. Túto lehotu možno s ich súhlasom skrátiť. Návrh na doplnenie vyšetrovania alebo skráteného vyšetrovania môže policajt odmietnuť, ak ho nepovažuje za </a:t>
            </a:r>
            <a:r>
              <a:rPr lang="sk-SK" dirty="0" smtClean="0">
                <a:solidFill>
                  <a:schemeClr val="tx1"/>
                </a:solidFill>
              </a:rPr>
              <a:t>potrebný</a:t>
            </a:r>
          </a:p>
          <a:p>
            <a:r>
              <a:rPr lang="sk-SK" dirty="0">
                <a:solidFill>
                  <a:srgbClr val="FF0000"/>
                </a:solidFill>
              </a:rPr>
              <a:t>Obvinený, poškodený a zúčastnená osoba majú právo kedykoľvek v priebehu vyšetrovania alebo skráteného vyšetrovania žiadať prokurátora, aby bol preskúmaný postup policajta, najmä aby boli odstránené prieťahy alebo iné nedostatky vo vyšetrovaní alebo skrátenom vyšetrovaní</a:t>
            </a:r>
            <a:r>
              <a:rPr lang="sk-SK" dirty="0">
                <a:solidFill>
                  <a:schemeClr val="tx1"/>
                </a:solidFill>
              </a:rPr>
              <a:t>. Policajt musí žiadosť prokurátorovi bez meškania predložiť. Prokurátor je povinný žiadosť preskúmať a o výsledku žiadateľa upovedomiť.</a:t>
            </a:r>
          </a:p>
        </p:txBody>
      </p:sp>
    </p:spTree>
    <p:extLst>
      <p:ext uri="{BB962C8B-B14F-4D97-AF65-F5344CB8AC3E}">
        <p14:creationId xmlns="" xmlns:p14="http://schemas.microsoft.com/office/powerpoint/2010/main" val="13792957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sk-SK" dirty="0"/>
              <a:t>S</a:t>
            </a:r>
            <a:r>
              <a:rPr lang="sk-SK" dirty="0" smtClean="0"/>
              <a:t>úhlas </a:t>
            </a:r>
            <a:r>
              <a:rPr lang="sk-SK" dirty="0"/>
              <a:t>poškodeného §211 TP</a:t>
            </a:r>
            <a:br>
              <a:rPr lang="sk-SK" dirty="0"/>
            </a:br>
            <a:endParaRPr lang="sk-SK" dirty="0"/>
          </a:p>
        </p:txBody>
      </p:sp>
      <p:sp>
        <p:nvSpPr>
          <p:cNvPr id="3" name="Zástupný symbol obsahu 2"/>
          <p:cNvSpPr>
            <a:spLocks noGrp="1"/>
          </p:cNvSpPr>
          <p:nvPr>
            <p:ph idx="1"/>
          </p:nvPr>
        </p:nvSpPr>
        <p:spPr>
          <a:xfrm>
            <a:off x="177421" y="1337481"/>
            <a:ext cx="10890913" cy="4703881"/>
          </a:xfrm>
        </p:spPr>
        <p:txBody>
          <a:bodyPr>
            <a:normAutofit fontScale="92500" lnSpcReduction="20000"/>
          </a:bodyPr>
          <a:lstStyle/>
          <a:p>
            <a:endParaRPr lang="sk-SK" dirty="0"/>
          </a:p>
          <a:p>
            <a:r>
              <a:rPr lang="sk-SK" sz="1900" dirty="0">
                <a:solidFill>
                  <a:schemeClr val="tx1"/>
                </a:solidFill>
              </a:rPr>
              <a:t>(1) </a:t>
            </a:r>
            <a:r>
              <a:rPr lang="sk-SK" sz="1900" dirty="0">
                <a:solidFill>
                  <a:srgbClr val="FF0000"/>
                </a:solidFill>
              </a:rPr>
              <a:t>Trestné stíhanie pre trestný čin </a:t>
            </a:r>
            <a:r>
              <a:rPr lang="sk-SK" sz="1900" dirty="0">
                <a:solidFill>
                  <a:schemeClr val="tx1"/>
                </a:solidFill>
              </a:rPr>
              <a:t>ublíženia na zdraví podľa § 157 a 158, ohrozovania pohlavnou chorobou podľa § 167, neposkytnutia pomoci podľa § 177 a 178, </a:t>
            </a:r>
            <a:r>
              <a:rPr lang="sk-SK" sz="1900" dirty="0">
                <a:solidFill>
                  <a:srgbClr val="FF0000"/>
                </a:solidFill>
              </a:rPr>
              <a:t>krádeže podľa § 212</a:t>
            </a:r>
            <a:r>
              <a:rPr lang="sk-SK" sz="1900" dirty="0">
                <a:solidFill>
                  <a:schemeClr val="tx1"/>
                </a:solidFill>
              </a:rPr>
              <a:t>, sprenevery podľa § 213, neoprávneného užívania cudzej veci podľa § 215, neoprávneného používania cudzieho motorového vozidla podľa § 216 a 217, podvodu podľa § 221, podielnictva podľa § 231 a 232, úžery podľa § 235, zatajenia veci podľa § 236, porušovania povinností pri správe cudzieho majetku podľa § 237 a 238, poškodzovania veriteľa podľa § 239, zvýhodňovania veriteľa podľa § 240, poškodzovania cudzej veci podľa § 245 a 246, poškodenia a zneužitia záznamu na nosiči informácií podľa § 247, porušovania autorského práva podľa § 283, krivého obvinenia podľa § 345, nebezpečného prenasledovania podľa § 360a, ohovárania podľa § 373, poškodzovania cudzích práv podľa § 375 Trestného zákona proti tomu, kto je vo vzťahu k poškodenému osobou, voči ktorej by mal poškodený ako svedok právo odoprieť výpoveď, ako aj pre trestný čin opilstva podľa § 363 Trestného zákona, </a:t>
            </a:r>
            <a:r>
              <a:rPr lang="sk-SK" sz="1900" dirty="0">
                <a:solidFill>
                  <a:srgbClr val="FF0000"/>
                </a:solidFill>
              </a:rPr>
              <a:t>ak inak vykazuje znaky skutkovej podstaty niektorého z týchto trestných činov, možno začať a v už začatom trestnom stíhaní pokračovať iba so súhlasom poškodeného</a:t>
            </a:r>
            <a:r>
              <a:rPr lang="sk-SK" sz="1900" dirty="0">
                <a:solidFill>
                  <a:schemeClr val="tx1"/>
                </a:solidFill>
              </a:rPr>
              <a:t>. Ak je poškodených jedným skutkom niekoľko, stačí súhlas len jedného z nich</a:t>
            </a:r>
            <a:r>
              <a:rPr lang="sk-SK" sz="1900" dirty="0" smtClean="0">
                <a:solidFill>
                  <a:schemeClr val="tx1"/>
                </a:solidFill>
              </a:rPr>
              <a:t>.</a:t>
            </a:r>
            <a:endParaRPr lang="sk-SK" sz="1900" dirty="0">
              <a:solidFill>
                <a:schemeClr val="tx1"/>
              </a:solidFill>
            </a:endParaRPr>
          </a:p>
          <a:p>
            <a:r>
              <a:rPr lang="sk-SK" sz="1900" dirty="0">
                <a:solidFill>
                  <a:schemeClr val="tx1"/>
                </a:solidFill>
              </a:rPr>
              <a:t>(2) Ustanovenie odseku 1 sa nepoužije, ak takým činom bola spôsobená smrť alebo poškodeným je štát, obec, vyšší územný celok, právnická osoba s majetkovou účasťou štátu alebo právnická osoba, ktorá hospodári s verejnými financiami.</a:t>
            </a:r>
          </a:p>
          <a:p>
            <a:endParaRPr lang="sk-SK" dirty="0"/>
          </a:p>
        </p:txBody>
      </p:sp>
    </p:spTree>
    <p:extLst>
      <p:ext uri="{BB962C8B-B14F-4D97-AF65-F5344CB8AC3E}">
        <p14:creationId xmlns="" xmlns:p14="http://schemas.microsoft.com/office/powerpoint/2010/main" val="1249602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5930" y="0"/>
            <a:ext cx="8596668" cy="768824"/>
          </a:xfrm>
        </p:spPr>
        <p:txBody>
          <a:bodyPr>
            <a:normAutofit/>
          </a:bodyPr>
          <a:lstStyle/>
          <a:p>
            <a:r>
              <a:rPr lang="sk-SK" sz="3200" dirty="0" smtClean="0"/>
              <a:t>Zápisnica o výsluchu svedka – poškodeného I.</a:t>
            </a:r>
            <a:endParaRPr lang="sk-SK" sz="3200" dirty="0"/>
          </a:p>
        </p:txBody>
      </p:sp>
      <p:pic>
        <p:nvPicPr>
          <p:cNvPr id="4" name="Zástupný symbol obsahu 3"/>
          <p:cNvPicPr>
            <a:picLocks noGrp="1" noChangeAspect="1"/>
          </p:cNvPicPr>
          <p:nvPr>
            <p:ph idx="1"/>
          </p:nvPr>
        </p:nvPicPr>
        <p:blipFill>
          <a:blip r:embed="rId2" cstate="print"/>
          <a:stretch>
            <a:fillRect/>
          </a:stretch>
        </p:blipFill>
        <p:spPr>
          <a:xfrm>
            <a:off x="2852382" y="481664"/>
            <a:ext cx="4039738" cy="6136187"/>
          </a:xfrm>
          <a:prstGeom prst="rect">
            <a:avLst/>
          </a:prstGeom>
        </p:spPr>
      </p:pic>
    </p:spTree>
    <p:extLst>
      <p:ext uri="{BB962C8B-B14F-4D97-AF65-F5344CB8AC3E}">
        <p14:creationId xmlns="" xmlns:p14="http://schemas.microsoft.com/office/powerpoint/2010/main" val="3795073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0"/>
            <a:ext cx="8596668" cy="714233"/>
          </a:xfrm>
        </p:spPr>
        <p:txBody>
          <a:bodyPr/>
          <a:lstStyle/>
          <a:p>
            <a:r>
              <a:rPr lang="sk-SK" sz="3200" dirty="0">
                <a:solidFill>
                  <a:srgbClr val="90C226"/>
                </a:solidFill>
              </a:rPr>
              <a:t>Zápisnica o výsluchu svedka – poškodeného </a:t>
            </a:r>
            <a:r>
              <a:rPr lang="sk-SK" sz="3200" dirty="0" smtClean="0">
                <a:solidFill>
                  <a:srgbClr val="90C226"/>
                </a:solidFill>
              </a:rPr>
              <a:t>II.</a:t>
            </a:r>
            <a:endParaRPr lang="sk-SK" dirty="0"/>
          </a:p>
        </p:txBody>
      </p:sp>
      <p:pic>
        <p:nvPicPr>
          <p:cNvPr id="4" name="Zástupný symbol obsahu 3"/>
          <p:cNvPicPr>
            <a:picLocks noGrp="1" noChangeAspect="1"/>
          </p:cNvPicPr>
          <p:nvPr>
            <p:ph idx="1"/>
          </p:nvPr>
        </p:nvPicPr>
        <p:blipFill>
          <a:blip r:embed="rId2" cstate="print"/>
          <a:stretch>
            <a:fillRect/>
          </a:stretch>
        </p:blipFill>
        <p:spPr>
          <a:xfrm>
            <a:off x="3289110" y="714233"/>
            <a:ext cx="4167359" cy="6283728"/>
          </a:xfrm>
          <a:prstGeom prst="rect">
            <a:avLst/>
          </a:prstGeom>
        </p:spPr>
      </p:pic>
    </p:spTree>
    <p:extLst>
      <p:ext uri="{BB962C8B-B14F-4D97-AF65-F5344CB8AC3E}">
        <p14:creationId xmlns="" xmlns:p14="http://schemas.microsoft.com/office/powerpoint/2010/main" val="1240528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5824" y="145577"/>
            <a:ext cx="8596668" cy="755176"/>
          </a:xfrm>
        </p:spPr>
        <p:txBody>
          <a:bodyPr/>
          <a:lstStyle/>
          <a:p>
            <a:r>
              <a:rPr lang="sk-SK" sz="3200" dirty="0">
                <a:solidFill>
                  <a:srgbClr val="90C226"/>
                </a:solidFill>
              </a:rPr>
              <a:t>Zápisnica o výsluchu svedka </a:t>
            </a:r>
            <a:r>
              <a:rPr lang="sk-SK" sz="3200" dirty="0" smtClean="0">
                <a:solidFill>
                  <a:srgbClr val="90C226"/>
                </a:solidFill>
              </a:rPr>
              <a:t>–poškodeného III.</a:t>
            </a:r>
            <a:endParaRPr lang="sk-SK" dirty="0"/>
          </a:p>
        </p:txBody>
      </p:sp>
      <p:pic>
        <p:nvPicPr>
          <p:cNvPr id="4" name="Zástupný symbol obsahu 3"/>
          <p:cNvPicPr>
            <a:picLocks noGrp="1" noChangeAspect="1"/>
          </p:cNvPicPr>
          <p:nvPr>
            <p:ph idx="1"/>
          </p:nvPr>
        </p:nvPicPr>
        <p:blipFill>
          <a:blip r:embed="rId2" cstate="print"/>
          <a:stretch>
            <a:fillRect/>
          </a:stretch>
        </p:blipFill>
        <p:spPr>
          <a:xfrm>
            <a:off x="2815480" y="830791"/>
            <a:ext cx="4840914" cy="7299344"/>
          </a:xfrm>
          <a:prstGeom prst="rect">
            <a:avLst/>
          </a:prstGeom>
        </p:spPr>
      </p:pic>
    </p:spTree>
    <p:extLst>
      <p:ext uri="{BB962C8B-B14F-4D97-AF65-F5344CB8AC3E}">
        <p14:creationId xmlns="" xmlns:p14="http://schemas.microsoft.com/office/powerpoint/2010/main" val="21676975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0164" y="0"/>
            <a:ext cx="8596668" cy="714233"/>
          </a:xfrm>
        </p:spPr>
        <p:txBody>
          <a:bodyPr>
            <a:normAutofit fontScale="90000"/>
          </a:bodyPr>
          <a:lstStyle/>
          <a:p>
            <a:pPr lvl="0" algn="ctr"/>
            <a:r>
              <a:rPr lang="sk-SK" dirty="0" smtClean="0"/>
              <a:t>Informácie pre poškodeného trestným činom</a:t>
            </a:r>
            <a:r>
              <a:rPr lang="sk-SK" dirty="0"/>
              <a:t/>
            </a:r>
            <a:br>
              <a:rPr lang="sk-SK" dirty="0"/>
            </a:br>
            <a:endParaRPr lang="sk-SK" dirty="0"/>
          </a:p>
        </p:txBody>
      </p:sp>
      <p:pic>
        <p:nvPicPr>
          <p:cNvPr id="6" name="Zástupný symbol obsahu 5"/>
          <p:cNvPicPr>
            <a:picLocks noGrp="1" noChangeAspect="1"/>
          </p:cNvPicPr>
          <p:nvPr>
            <p:ph idx="1"/>
          </p:nvPr>
        </p:nvPicPr>
        <p:blipFill>
          <a:blip r:embed="rId2" cstate="print"/>
          <a:stretch>
            <a:fillRect/>
          </a:stretch>
        </p:blipFill>
        <p:spPr>
          <a:xfrm>
            <a:off x="2798754" y="545910"/>
            <a:ext cx="4939527" cy="6238575"/>
          </a:xfrm>
          <a:prstGeom prst="rect">
            <a:avLst/>
          </a:prstGeom>
        </p:spPr>
      </p:pic>
    </p:spTree>
    <p:extLst>
      <p:ext uri="{BB962C8B-B14F-4D97-AF65-F5344CB8AC3E}">
        <p14:creationId xmlns="" xmlns:p14="http://schemas.microsoft.com/office/powerpoint/2010/main" val="3785938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pic>
        <p:nvPicPr>
          <p:cNvPr id="4" name="Zástupný symbol obsahu 3"/>
          <p:cNvPicPr>
            <a:picLocks noGrp="1" noChangeAspect="1"/>
          </p:cNvPicPr>
          <p:nvPr>
            <p:ph idx="1"/>
          </p:nvPr>
        </p:nvPicPr>
        <p:blipFill>
          <a:blip r:embed="rId2" cstate="print"/>
          <a:stretch>
            <a:fillRect/>
          </a:stretch>
        </p:blipFill>
        <p:spPr>
          <a:xfrm>
            <a:off x="464023" y="609601"/>
            <a:ext cx="8952931" cy="4624416"/>
          </a:xfrm>
          <a:prstGeom prst="rect">
            <a:avLst/>
          </a:prstGeom>
        </p:spPr>
      </p:pic>
    </p:spTree>
    <p:extLst>
      <p:ext uri="{BB962C8B-B14F-4D97-AF65-F5344CB8AC3E}">
        <p14:creationId xmlns="" xmlns:p14="http://schemas.microsoft.com/office/powerpoint/2010/main" val="30104607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8632" y="0"/>
            <a:ext cx="8596668" cy="605051"/>
          </a:xfrm>
        </p:spPr>
        <p:txBody>
          <a:bodyPr>
            <a:normAutofit/>
          </a:bodyPr>
          <a:lstStyle/>
          <a:p>
            <a:r>
              <a:rPr lang="sk-SK" sz="3200" dirty="0"/>
              <a:t>Informácie pre poškodeného trestným činom</a:t>
            </a:r>
          </a:p>
        </p:txBody>
      </p:sp>
      <p:pic>
        <p:nvPicPr>
          <p:cNvPr id="4" name="Zástupný symbol obsahu 3"/>
          <p:cNvPicPr>
            <a:picLocks noGrp="1" noChangeAspect="1"/>
          </p:cNvPicPr>
          <p:nvPr>
            <p:ph idx="1"/>
          </p:nvPr>
        </p:nvPicPr>
        <p:blipFill>
          <a:blip r:embed="rId2" cstate="print"/>
          <a:stretch>
            <a:fillRect/>
          </a:stretch>
        </p:blipFill>
        <p:spPr>
          <a:xfrm>
            <a:off x="2648849" y="605051"/>
            <a:ext cx="4856234" cy="5973169"/>
          </a:xfrm>
          <a:prstGeom prst="rect">
            <a:avLst/>
          </a:prstGeom>
        </p:spPr>
      </p:pic>
    </p:spTree>
    <p:extLst>
      <p:ext uri="{BB962C8B-B14F-4D97-AF65-F5344CB8AC3E}">
        <p14:creationId xmlns="" xmlns:p14="http://schemas.microsoft.com/office/powerpoint/2010/main" val="436147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8402" y="0"/>
            <a:ext cx="8596668" cy="837063"/>
          </a:xfrm>
        </p:spPr>
        <p:txBody>
          <a:bodyPr>
            <a:normAutofit/>
          </a:bodyPr>
          <a:lstStyle/>
          <a:p>
            <a:pPr algn="ctr"/>
            <a:r>
              <a:rPr lang="sk-SK" sz="2400" dirty="0"/>
              <a:t>INFORMÁCIA O PODMIENKACH ODŠKODŇOVANIA OSÔB POŠKODENÝCH  NÁSILNÝMI TRESTNÝMI </a:t>
            </a:r>
            <a:r>
              <a:rPr lang="sk-SK" sz="2400" dirty="0" smtClean="0"/>
              <a:t>ČINMI – I.</a:t>
            </a:r>
            <a:endParaRPr lang="sk-SK" sz="2400" dirty="0"/>
          </a:p>
        </p:txBody>
      </p:sp>
      <p:pic>
        <p:nvPicPr>
          <p:cNvPr id="4" name="Zástupný symbol obsahu 3"/>
          <p:cNvPicPr>
            <a:picLocks noGrp="1" noChangeAspect="1"/>
          </p:cNvPicPr>
          <p:nvPr>
            <p:ph idx="1"/>
          </p:nvPr>
        </p:nvPicPr>
        <p:blipFill>
          <a:blip r:embed="rId2" cstate="print"/>
          <a:stretch>
            <a:fillRect/>
          </a:stretch>
        </p:blipFill>
        <p:spPr>
          <a:xfrm>
            <a:off x="2574298" y="837063"/>
            <a:ext cx="4495242" cy="5883011"/>
          </a:xfrm>
          <a:prstGeom prst="rect">
            <a:avLst/>
          </a:prstGeom>
        </p:spPr>
      </p:pic>
    </p:spTree>
    <p:extLst>
      <p:ext uri="{BB962C8B-B14F-4D97-AF65-F5344CB8AC3E}">
        <p14:creationId xmlns="" xmlns:p14="http://schemas.microsoft.com/office/powerpoint/2010/main" val="28582059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0163" y="104633"/>
            <a:ext cx="8596668" cy="850710"/>
          </a:xfrm>
        </p:spPr>
        <p:txBody>
          <a:bodyPr/>
          <a:lstStyle/>
          <a:p>
            <a:pPr algn="ctr"/>
            <a:r>
              <a:rPr lang="sk-SK" sz="2400" dirty="0">
                <a:solidFill>
                  <a:srgbClr val="90C226"/>
                </a:solidFill>
              </a:rPr>
              <a:t>INFORMÁCIA O PODMIENKACH ODŠKODŇOVANIA OSÔB POŠKODENÝCH  NÁSILNÝMI TRESTNÝMI ČINMI – </a:t>
            </a:r>
            <a:r>
              <a:rPr lang="sk-SK" sz="2400" dirty="0" smtClean="0">
                <a:solidFill>
                  <a:srgbClr val="90C226"/>
                </a:solidFill>
              </a:rPr>
              <a:t>II</a:t>
            </a:r>
            <a:r>
              <a:rPr lang="sk-SK" sz="2400" dirty="0">
                <a:solidFill>
                  <a:srgbClr val="90C226"/>
                </a:solidFill>
              </a:rPr>
              <a:t>.</a:t>
            </a:r>
            <a:endParaRPr lang="sk-SK" dirty="0"/>
          </a:p>
        </p:txBody>
      </p:sp>
      <p:pic>
        <p:nvPicPr>
          <p:cNvPr id="4" name="Zástupný symbol obsahu 3"/>
          <p:cNvPicPr>
            <a:picLocks noGrp="1" noChangeAspect="1"/>
          </p:cNvPicPr>
          <p:nvPr>
            <p:ph idx="1"/>
          </p:nvPr>
        </p:nvPicPr>
        <p:blipFill>
          <a:blip r:embed="rId2" cstate="print"/>
          <a:stretch>
            <a:fillRect/>
          </a:stretch>
        </p:blipFill>
        <p:spPr>
          <a:xfrm>
            <a:off x="2288498" y="955343"/>
            <a:ext cx="4453498" cy="5902657"/>
          </a:xfrm>
          <a:prstGeom prst="rect">
            <a:avLst/>
          </a:prstGeom>
        </p:spPr>
      </p:pic>
    </p:spTree>
    <p:extLst>
      <p:ext uri="{BB962C8B-B14F-4D97-AF65-F5344CB8AC3E}">
        <p14:creationId xmlns="" xmlns:p14="http://schemas.microsoft.com/office/powerpoint/2010/main" val="39019036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959893"/>
          </a:xfrm>
        </p:spPr>
        <p:txBody>
          <a:bodyPr>
            <a:normAutofit/>
          </a:bodyPr>
          <a:lstStyle/>
          <a:p>
            <a:pPr algn="ctr"/>
            <a:r>
              <a:rPr lang="cs-CZ" b="1" i="1" cap="all" dirty="0"/>
              <a:t>Sankcia</a:t>
            </a:r>
            <a:r>
              <a:rPr lang="sk-SK" dirty="0"/>
              <a:t/>
            </a:r>
            <a:br>
              <a:rPr lang="sk-SK" dirty="0"/>
            </a:br>
            <a:r>
              <a:rPr lang="cs-CZ" sz="2000" i="1" dirty="0"/>
              <a:t>(právny následok spáchaného TČ - ukladá ho iba súd podľa TZ)</a:t>
            </a:r>
            <a:endParaRPr lang="sk-SK" sz="2000" dirty="0"/>
          </a:p>
        </p:txBody>
      </p:sp>
      <p:graphicFrame>
        <p:nvGraphicFramePr>
          <p:cNvPr id="10" name="Zástupný symbol obsahu 9"/>
          <p:cNvGraphicFramePr>
            <a:graphicFrameLocks noGrp="1"/>
          </p:cNvGraphicFramePr>
          <p:nvPr>
            <p:ph idx="1"/>
            <p:extLst>
              <p:ext uri="{D42A27DB-BD31-4B8C-83A1-F6EECF244321}">
                <p14:modId xmlns="" xmlns:p14="http://schemas.microsoft.com/office/powerpoint/2010/main" val="4062242391"/>
              </p:ext>
            </p:extLst>
          </p:nvPr>
        </p:nvGraphicFramePr>
        <p:xfrm>
          <a:off x="832513" y="2160588"/>
          <a:ext cx="8441488" cy="3881436"/>
        </p:xfrm>
        <a:graphic>
          <a:graphicData uri="http://schemas.openxmlformats.org/drawingml/2006/table">
            <a:tbl>
              <a:tblPr firstRow="1" firstCol="1" lastRow="1" lastCol="1" bandRow="1" bandCol="1"/>
              <a:tblGrid>
                <a:gridCol w="4310072"/>
                <a:gridCol w="558299"/>
                <a:gridCol w="3573117"/>
              </a:tblGrid>
              <a:tr h="289659">
                <a:tc>
                  <a:txBody>
                    <a:bodyPr/>
                    <a:lstStyle/>
                    <a:p>
                      <a:pPr algn="ctr">
                        <a:spcAft>
                          <a:spcPts val="0"/>
                        </a:spcAft>
                      </a:pPr>
                      <a:r>
                        <a:rPr lang="sk-SK" sz="1900" b="1" i="1" dirty="0">
                          <a:effectLst/>
                          <a:latin typeface="Times New Roman" panose="02020603050405020304" pitchFamily="18" charset="0"/>
                          <a:ea typeface="Times New Roman" panose="02020603050405020304" pitchFamily="18" charset="0"/>
                        </a:rPr>
                        <a:t>Trest</a:t>
                      </a:r>
                      <a:endParaRPr lang="sk-SK" sz="900" dirty="0">
                        <a:effectLst/>
                        <a:latin typeface="Times New Roman" panose="02020603050405020304" pitchFamily="18" charset="0"/>
                        <a:ea typeface="Times New Roman" panose="02020603050405020304" pitchFamily="18" charset="0"/>
                      </a:endParaRPr>
                    </a:p>
                  </a:txBody>
                  <a:tcPr marL="52139" marR="52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k-SK" sz="1900" b="1" i="1">
                          <a:effectLst/>
                          <a:latin typeface="Times New Roman" panose="02020603050405020304" pitchFamily="18" charset="0"/>
                          <a:ea typeface="Times New Roman" panose="02020603050405020304" pitchFamily="18" charset="0"/>
                        </a:rPr>
                        <a:t> </a:t>
                      </a:r>
                      <a:endParaRPr lang="sk-SK" sz="900">
                        <a:effectLst/>
                        <a:latin typeface="Times New Roman" panose="02020603050405020304" pitchFamily="18" charset="0"/>
                        <a:ea typeface="Times New Roman" panose="02020603050405020304" pitchFamily="18" charset="0"/>
                      </a:endParaRPr>
                    </a:p>
                  </a:txBody>
                  <a:tcPr marL="52139" marR="52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sk-SK" sz="1900" b="1" i="1">
                          <a:effectLst/>
                          <a:latin typeface="Times New Roman" panose="02020603050405020304" pitchFamily="18" charset="0"/>
                          <a:ea typeface="Times New Roman" panose="02020603050405020304" pitchFamily="18" charset="0"/>
                        </a:rPr>
                        <a:t>Ochranné opatrenie</a:t>
                      </a:r>
                      <a:endParaRPr lang="sk-SK" sz="900">
                        <a:effectLst/>
                        <a:latin typeface="Times New Roman" panose="02020603050405020304" pitchFamily="18" charset="0"/>
                        <a:ea typeface="Times New Roman" panose="02020603050405020304" pitchFamily="18" charset="0"/>
                      </a:endParaRPr>
                    </a:p>
                  </a:txBody>
                  <a:tcPr marL="52139" marR="52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777">
                <a:tc>
                  <a:txBody>
                    <a:bodyPr/>
                    <a:lstStyle/>
                    <a:p>
                      <a:pPr>
                        <a:spcAft>
                          <a:spcPts val="0"/>
                        </a:spcAft>
                      </a:pPr>
                      <a:r>
                        <a:rPr lang="sk-SK" sz="1500" dirty="0">
                          <a:effectLst/>
                          <a:latin typeface="Times New Roman" panose="02020603050405020304" pitchFamily="18" charset="0"/>
                          <a:ea typeface="Times New Roman" panose="02020603050405020304" pitchFamily="18" charset="0"/>
                        </a:rPr>
                        <a:t>Je ujma na osobnej slobode, majetkových alebo iných právach odsúdeného uložená súdom páchateľovi vo forme:</a:t>
                      </a:r>
                      <a:endParaRPr lang="sk-SK" sz="900" dirty="0">
                        <a:effectLst/>
                        <a:latin typeface="Times New Roman" panose="02020603050405020304" pitchFamily="18" charset="0"/>
                        <a:ea typeface="Times New Roman" panose="02020603050405020304" pitchFamily="18" charset="0"/>
                      </a:endParaRPr>
                    </a:p>
                    <a:p>
                      <a:pPr>
                        <a:spcAft>
                          <a:spcPts val="0"/>
                        </a:spcAft>
                      </a:pPr>
                      <a:r>
                        <a:rPr lang="sk-SK" sz="800" dirty="0">
                          <a:effectLst/>
                          <a:latin typeface="Times New Roman" panose="02020603050405020304" pitchFamily="18" charset="0"/>
                          <a:ea typeface="Times New Roman" panose="02020603050405020304" pitchFamily="18" charset="0"/>
                        </a:rPr>
                        <a:t> </a:t>
                      </a:r>
                      <a:endParaRPr lang="sk-SK" sz="900" dirty="0">
                        <a:effectLst/>
                        <a:latin typeface="Times New Roman" panose="02020603050405020304" pitchFamily="18" charset="0"/>
                        <a:ea typeface="Times New Roman" panose="02020603050405020304" pitchFamily="18" charset="0"/>
                      </a:endParaRPr>
                    </a:p>
                    <a:p>
                      <a:pPr>
                        <a:spcAft>
                          <a:spcPts val="0"/>
                        </a:spcAft>
                      </a:pPr>
                      <a:r>
                        <a:rPr lang="sk-SK" sz="1500" b="1" dirty="0">
                          <a:solidFill>
                            <a:schemeClr val="tx1"/>
                          </a:solidFill>
                          <a:effectLst/>
                          <a:latin typeface="Times New Roman" panose="02020603050405020304" pitchFamily="18" charset="0"/>
                          <a:ea typeface="Times New Roman" panose="02020603050405020304" pitchFamily="18" charset="0"/>
                        </a:rPr>
                        <a:t>a) trest odňatia slobody, </a:t>
                      </a:r>
                      <a:r>
                        <a:rPr lang="sk-SK" sz="1500" b="1" dirty="0">
                          <a:effectLst/>
                          <a:latin typeface="Times New Roman" panose="02020603050405020304" pitchFamily="18" charset="0"/>
                          <a:ea typeface="Times New Roman" panose="02020603050405020304" pitchFamily="18" charset="0"/>
                        </a:rPr>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b) trest domáceho väzenia,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c</a:t>
                      </a:r>
                      <a:r>
                        <a:rPr lang="sk-SK" sz="1500" b="1" dirty="0">
                          <a:solidFill>
                            <a:srgbClr val="FF0000"/>
                          </a:solidFill>
                          <a:effectLst/>
                          <a:latin typeface="Times New Roman" panose="02020603050405020304" pitchFamily="18" charset="0"/>
                          <a:ea typeface="Times New Roman" panose="02020603050405020304" pitchFamily="18" charset="0"/>
                        </a:rPr>
                        <a:t>) trest povinnej práce, </a:t>
                      </a:r>
                      <a:r>
                        <a:rPr lang="sk-SK" sz="1500" b="1" dirty="0">
                          <a:effectLst/>
                          <a:latin typeface="Times New Roman" panose="02020603050405020304" pitchFamily="18" charset="0"/>
                          <a:ea typeface="Times New Roman" panose="02020603050405020304" pitchFamily="18" charset="0"/>
                        </a:rPr>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d) peňažný trest,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e) trest prepadnutia majetku</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f) trest prepadnutia veci,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g) trest zákazu činnosti,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h) trest zákazu pobytu,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i) trest straty čestných titulov a vyznamenaní,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j) trest straty vojenskej a inej hodnosti,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k) trest vyhostenia.</a:t>
                      </a:r>
                      <a:endParaRPr lang="sk-SK" sz="900" dirty="0">
                        <a:effectLst/>
                        <a:latin typeface="Times New Roman" panose="02020603050405020304" pitchFamily="18" charset="0"/>
                        <a:ea typeface="Times New Roman" panose="02020603050405020304" pitchFamily="18" charset="0"/>
                      </a:endParaRPr>
                    </a:p>
                  </a:txBody>
                  <a:tcPr marL="52139" marR="5213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sk-SK" sz="1500" dirty="0">
                          <a:effectLst/>
                          <a:latin typeface="Times New Roman" panose="02020603050405020304" pitchFamily="18" charset="0"/>
                          <a:ea typeface="Times New Roman" panose="02020603050405020304" pitchFamily="18" charset="0"/>
                        </a:rPr>
                        <a:t> </a:t>
                      </a:r>
                      <a:endParaRPr lang="sk-SK" sz="900" dirty="0">
                        <a:effectLst/>
                        <a:latin typeface="Times New Roman" panose="02020603050405020304" pitchFamily="18" charset="0"/>
                        <a:ea typeface="Times New Roman" panose="02020603050405020304" pitchFamily="18" charset="0"/>
                      </a:endParaRPr>
                    </a:p>
                  </a:txBody>
                  <a:tcPr marL="52139" marR="52139" marT="0" marB="0">
                    <a:lnL>
                      <a:noFill/>
                    </a:lnL>
                    <a:lnR>
                      <a:noFill/>
                    </a:lnR>
                    <a:lnT>
                      <a:noFill/>
                    </a:lnT>
                    <a:lnB>
                      <a:noFill/>
                    </a:lnB>
                  </a:tcPr>
                </a:tc>
                <a:tc>
                  <a:txBody>
                    <a:bodyPr/>
                    <a:lstStyle/>
                    <a:p>
                      <a:pPr>
                        <a:spcAft>
                          <a:spcPts val="0"/>
                        </a:spcAft>
                      </a:pPr>
                      <a:r>
                        <a:rPr lang="sk-SK" sz="1500" dirty="0">
                          <a:effectLst/>
                          <a:latin typeface="Times New Roman" panose="02020603050405020304" pitchFamily="18" charset="0"/>
                          <a:ea typeface="Times New Roman" panose="02020603050405020304" pitchFamily="18" charset="0"/>
                        </a:rPr>
                        <a:t>Je ujma na osobnej slobode alebo majetku odsúdeného alebo inej osoby uložená páchateľovi súdom v záujme ochrany spoločnosti pred TČ, a to vo forme:</a:t>
                      </a:r>
                      <a:endParaRPr lang="sk-SK" sz="900" dirty="0">
                        <a:effectLst/>
                        <a:latin typeface="Times New Roman" panose="02020603050405020304" pitchFamily="18" charset="0"/>
                        <a:ea typeface="Times New Roman" panose="02020603050405020304" pitchFamily="18" charset="0"/>
                      </a:endParaRPr>
                    </a:p>
                    <a:p>
                      <a:pPr>
                        <a:spcAft>
                          <a:spcPts val="0"/>
                        </a:spcAft>
                      </a:pPr>
                      <a:r>
                        <a:rPr lang="sk-SK" sz="800" dirty="0">
                          <a:effectLst/>
                          <a:latin typeface="Times New Roman" panose="02020603050405020304" pitchFamily="18" charset="0"/>
                          <a:ea typeface="Times New Roman" panose="02020603050405020304" pitchFamily="18" charset="0"/>
                        </a:rPr>
                        <a:t> </a:t>
                      </a:r>
                      <a:endParaRPr lang="sk-SK" sz="900" dirty="0">
                        <a:effectLst/>
                        <a:latin typeface="Times New Roman" panose="02020603050405020304" pitchFamily="18" charset="0"/>
                        <a:ea typeface="Times New Roman" panose="02020603050405020304" pitchFamily="18" charset="0"/>
                      </a:endParaRPr>
                    </a:p>
                    <a:p>
                      <a:pPr>
                        <a:spcAft>
                          <a:spcPts val="0"/>
                        </a:spcAft>
                      </a:pPr>
                      <a:r>
                        <a:rPr lang="sk-SK" sz="1500" b="1" dirty="0">
                          <a:effectLst/>
                          <a:latin typeface="Times New Roman" panose="02020603050405020304" pitchFamily="18" charset="0"/>
                          <a:ea typeface="Times New Roman" panose="02020603050405020304" pitchFamily="18" charset="0"/>
                        </a:rPr>
                        <a:t>a) ochranné liečenie,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b) ochranná výchova,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c) ochranný dohľad,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d) </a:t>
                      </a:r>
                      <a:r>
                        <a:rPr lang="sk-SK" sz="1500" b="1" dirty="0" err="1">
                          <a:effectLst/>
                          <a:latin typeface="Times New Roman" panose="02020603050405020304" pitchFamily="18" charset="0"/>
                          <a:ea typeface="Times New Roman" panose="02020603050405020304" pitchFamily="18" charset="0"/>
                        </a:rPr>
                        <a:t>detencia</a:t>
                      </a:r>
                      <a:r>
                        <a:rPr lang="sk-SK" sz="1500" b="1" dirty="0">
                          <a:effectLst/>
                          <a:latin typeface="Times New Roman" panose="02020603050405020304" pitchFamily="18" charset="0"/>
                          <a:ea typeface="Times New Roman" panose="02020603050405020304" pitchFamily="18" charset="0"/>
                        </a:rPr>
                        <a:t>, </a:t>
                      </a:r>
                      <a:br>
                        <a:rPr lang="sk-SK" sz="1500" b="1" dirty="0">
                          <a:effectLst/>
                          <a:latin typeface="Times New Roman" panose="02020603050405020304" pitchFamily="18" charset="0"/>
                          <a:ea typeface="Times New Roman" panose="02020603050405020304" pitchFamily="18" charset="0"/>
                        </a:rPr>
                      </a:br>
                      <a:r>
                        <a:rPr lang="sk-SK" sz="1500" b="1" dirty="0">
                          <a:effectLst/>
                          <a:latin typeface="Times New Roman" panose="02020603050405020304" pitchFamily="18" charset="0"/>
                          <a:ea typeface="Times New Roman" panose="02020603050405020304" pitchFamily="18" charset="0"/>
                        </a:rPr>
                        <a:t>e) zhabanie veci.</a:t>
                      </a:r>
                      <a:endParaRPr lang="sk-SK" sz="900" dirty="0">
                        <a:effectLst/>
                        <a:latin typeface="Times New Roman" panose="02020603050405020304" pitchFamily="18" charset="0"/>
                        <a:ea typeface="Times New Roman" panose="02020603050405020304" pitchFamily="18" charset="0"/>
                      </a:endParaRPr>
                    </a:p>
                  </a:txBody>
                  <a:tcPr marL="52139" marR="52139" marT="0" marB="0">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11"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sp>
        <p:nvSpPr>
          <p:cNvPr id="12" name="Line 6"/>
          <p:cNvSpPr>
            <a:spLocks noChangeShapeType="1"/>
          </p:cNvSpPr>
          <p:nvPr/>
        </p:nvSpPr>
        <p:spPr bwMode="auto">
          <a:xfrm>
            <a:off x="4975668" y="1607593"/>
            <a:ext cx="1600200" cy="2286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k-SK"/>
          </a:p>
        </p:txBody>
      </p:sp>
      <p:sp>
        <p:nvSpPr>
          <p:cNvPr id="13" name="Line 7"/>
          <p:cNvSpPr>
            <a:spLocks noChangeShapeType="1"/>
          </p:cNvSpPr>
          <p:nvPr/>
        </p:nvSpPr>
        <p:spPr bwMode="auto">
          <a:xfrm flipH="1">
            <a:off x="3613174" y="1607024"/>
            <a:ext cx="1257300" cy="228600"/>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sk-SK"/>
          </a:p>
        </p:txBody>
      </p:sp>
    </p:spTree>
    <p:extLst>
      <p:ext uri="{BB962C8B-B14F-4D97-AF65-F5344CB8AC3E}">
        <p14:creationId xmlns="" xmlns:p14="http://schemas.microsoft.com/office/powerpoint/2010/main" val="4072529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TREST POVINNEJ PRÁCE</a:t>
            </a:r>
            <a:endParaRPr lang="sk-SK" dirty="0"/>
          </a:p>
        </p:txBody>
      </p:sp>
      <p:sp>
        <p:nvSpPr>
          <p:cNvPr id="3" name="Zástupný symbol obsahu 2"/>
          <p:cNvSpPr>
            <a:spLocks noGrp="1"/>
          </p:cNvSpPr>
          <p:nvPr>
            <p:ph idx="1"/>
          </p:nvPr>
        </p:nvSpPr>
        <p:spPr>
          <a:xfrm>
            <a:off x="677334" y="1801505"/>
            <a:ext cx="8596668" cy="4239858"/>
          </a:xfrm>
        </p:spPr>
        <p:txBody>
          <a:bodyPr/>
          <a:lstStyle/>
          <a:p>
            <a:r>
              <a:rPr lang="sk-SK" b="1" u="sng" dirty="0">
                <a:solidFill>
                  <a:schemeClr val="tx1"/>
                </a:solidFill>
              </a:rPr>
              <a:t>§ </a:t>
            </a:r>
            <a:r>
              <a:rPr lang="sk-SK" b="1" u="sng" dirty="0" smtClean="0">
                <a:solidFill>
                  <a:schemeClr val="tx1"/>
                </a:solidFill>
              </a:rPr>
              <a:t>54</a:t>
            </a:r>
            <a:endParaRPr lang="sk-SK" b="1" u="sng" dirty="0">
              <a:solidFill>
                <a:schemeClr val="tx1"/>
              </a:solidFill>
            </a:endParaRPr>
          </a:p>
          <a:p>
            <a:pPr marL="0" indent="0">
              <a:lnSpc>
                <a:spcPct val="200000"/>
              </a:lnSpc>
              <a:buNone/>
            </a:pPr>
            <a:r>
              <a:rPr lang="sk-SK" dirty="0">
                <a:solidFill>
                  <a:schemeClr val="tx1"/>
                </a:solidFill>
              </a:rPr>
              <a:t>Trest povinnej práce môže súd uložiť </a:t>
            </a:r>
            <a:r>
              <a:rPr lang="sk-SK" dirty="0">
                <a:solidFill>
                  <a:srgbClr val="FF0000"/>
                </a:solidFill>
              </a:rPr>
              <a:t>so súhlasom páchateľa</a:t>
            </a:r>
            <a:r>
              <a:rPr lang="sk-SK" dirty="0">
                <a:solidFill>
                  <a:schemeClr val="tx1"/>
                </a:solidFill>
              </a:rPr>
              <a:t> vo </a:t>
            </a:r>
            <a:r>
              <a:rPr lang="sk-SK" dirty="0">
                <a:solidFill>
                  <a:srgbClr val="FF0000"/>
                </a:solidFill>
              </a:rPr>
              <a:t>výmere od 40 do 300 hodín</a:t>
            </a:r>
            <a:r>
              <a:rPr lang="sk-SK" dirty="0">
                <a:solidFill>
                  <a:schemeClr val="tx1"/>
                </a:solidFill>
              </a:rPr>
              <a:t>, ak ho odsudzuje za prečin, za ktorý zákon umožňuje uložiť </a:t>
            </a:r>
            <a:r>
              <a:rPr lang="sk-SK" dirty="0">
                <a:solidFill>
                  <a:srgbClr val="FF0000"/>
                </a:solidFill>
              </a:rPr>
              <a:t>trest</a:t>
            </a:r>
            <a:r>
              <a:rPr lang="sk-SK" dirty="0">
                <a:solidFill>
                  <a:schemeClr val="tx1"/>
                </a:solidFill>
              </a:rPr>
              <a:t> odňatia slobody, ktorého horná hranica sadzby trestu odňatia slobody </a:t>
            </a:r>
            <a:r>
              <a:rPr lang="sk-SK" dirty="0">
                <a:solidFill>
                  <a:srgbClr val="FF0000"/>
                </a:solidFill>
              </a:rPr>
              <a:t>nepresahuje päť rokov</a:t>
            </a:r>
            <a:r>
              <a:rPr lang="sk-SK" dirty="0">
                <a:solidFill>
                  <a:schemeClr val="tx1"/>
                </a:solidFill>
              </a:rPr>
              <a:t>.</a:t>
            </a:r>
          </a:p>
          <a:p>
            <a:pPr>
              <a:lnSpc>
                <a:spcPct val="200000"/>
              </a:lnSpc>
            </a:pPr>
            <a:endParaRPr lang="sk-SK" dirty="0"/>
          </a:p>
        </p:txBody>
      </p:sp>
    </p:spTree>
    <p:extLst>
      <p:ext uri="{BB962C8B-B14F-4D97-AF65-F5344CB8AC3E}">
        <p14:creationId xmlns="" xmlns:p14="http://schemas.microsoft.com/office/powerpoint/2010/main" val="228210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sp>
        <p:nvSpPr>
          <p:cNvPr id="3" name="Zástupný symbol obsahu 2"/>
          <p:cNvSpPr>
            <a:spLocks noGrp="1"/>
          </p:cNvSpPr>
          <p:nvPr>
            <p:ph idx="1"/>
          </p:nvPr>
        </p:nvSpPr>
        <p:spPr/>
        <p:txBody>
          <a:bodyPr/>
          <a:lstStyle/>
          <a:p>
            <a:endParaRPr lang="sk-SK" dirty="0"/>
          </a:p>
        </p:txBody>
      </p:sp>
      <p:graphicFrame>
        <p:nvGraphicFramePr>
          <p:cNvPr id="5" name="Objekt 4"/>
          <p:cNvGraphicFramePr>
            <a:graphicFrameLocks noChangeAspect="1"/>
          </p:cNvGraphicFramePr>
          <p:nvPr>
            <p:extLst>
              <p:ext uri="{D42A27DB-BD31-4B8C-83A1-F6EECF244321}">
                <p14:modId xmlns="" xmlns:p14="http://schemas.microsoft.com/office/powerpoint/2010/main" val="3183730100"/>
              </p:ext>
            </p:extLst>
          </p:nvPr>
        </p:nvGraphicFramePr>
        <p:xfrm>
          <a:off x="5774993" y="0"/>
          <a:ext cx="4381500" cy="6838950"/>
        </p:xfrm>
        <a:graphic>
          <a:graphicData uri="http://schemas.openxmlformats.org/presentationml/2006/ole">
            <p:oleObj spid="_x0000_s8212" name="Worksheet" r:id="rId3" imgW="4381410" imgH="6839037" progId="Excel.Sheet.8">
              <p:embed/>
            </p:oleObj>
          </a:graphicData>
        </a:graphic>
      </p:graphicFrame>
      <p:graphicFrame>
        <p:nvGraphicFramePr>
          <p:cNvPr id="6" name="Objekt 5"/>
          <p:cNvGraphicFramePr>
            <a:graphicFrameLocks noChangeAspect="1"/>
          </p:cNvGraphicFramePr>
          <p:nvPr>
            <p:extLst>
              <p:ext uri="{D42A27DB-BD31-4B8C-83A1-F6EECF244321}">
                <p14:modId xmlns="" xmlns:p14="http://schemas.microsoft.com/office/powerpoint/2010/main" val="886420128"/>
              </p:ext>
            </p:extLst>
          </p:nvPr>
        </p:nvGraphicFramePr>
        <p:xfrm>
          <a:off x="1035414" y="0"/>
          <a:ext cx="4381500" cy="6000750"/>
        </p:xfrm>
        <a:graphic>
          <a:graphicData uri="http://schemas.openxmlformats.org/presentationml/2006/ole">
            <p:oleObj spid="_x0000_s8213" name="Worksheet" r:id="rId4" imgW="4381410" imgH="6000623" progId="Excel.Sheet.8">
              <p:embed/>
            </p:oleObj>
          </a:graphicData>
        </a:graphic>
      </p:graphicFrame>
    </p:spTree>
    <p:extLst>
      <p:ext uri="{BB962C8B-B14F-4D97-AF65-F5344CB8AC3E}">
        <p14:creationId xmlns="" xmlns:p14="http://schemas.microsoft.com/office/powerpoint/2010/main" val="25873301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823415"/>
          </a:xfrm>
        </p:spPr>
        <p:txBody>
          <a:bodyPr/>
          <a:lstStyle/>
          <a:p>
            <a:r>
              <a:rPr lang="sk-SK" dirty="0" smtClean="0"/>
              <a:t>Zákon o poľnej stráži č. 255/1994 </a:t>
            </a:r>
            <a:r>
              <a:rPr lang="sk-SK" dirty="0" err="1" smtClean="0"/>
              <a:t>Z.z</a:t>
            </a:r>
            <a:r>
              <a:rPr lang="sk-SK" dirty="0" smtClean="0"/>
              <a:t>.</a:t>
            </a:r>
            <a:endParaRPr lang="sk-SK" dirty="0"/>
          </a:p>
        </p:txBody>
      </p:sp>
      <p:sp>
        <p:nvSpPr>
          <p:cNvPr id="3" name="Zástupný symbol obsahu 2"/>
          <p:cNvSpPr>
            <a:spLocks noGrp="1"/>
          </p:cNvSpPr>
          <p:nvPr>
            <p:ph idx="1"/>
          </p:nvPr>
        </p:nvSpPr>
        <p:spPr/>
        <p:txBody>
          <a:bodyPr/>
          <a:lstStyle/>
          <a:p>
            <a:pPr marL="0" indent="0" algn="ctr">
              <a:lnSpc>
                <a:spcPct val="150000"/>
              </a:lnSpc>
              <a:buNone/>
            </a:pPr>
            <a:r>
              <a:rPr lang="sk-SK"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Účelom tohto zákona je ustanoviť podmienky vzniku poľnej stráže a vymedziť jej základné práva a povinnosti pri ochrane poľnohospodárskych kultúr, plodín a majetku (ďalej len "poľnohospodársky majetok"), ktorý slúži na zabezpečenie poľnohospodárskej výroby a nachádza sa na poľnohospodárskych pozemkoch mimo intravilánu obce</a:t>
            </a:r>
            <a:r>
              <a:rPr lang="sk-SK" dirty="0" smtClean="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a:t>
            </a:r>
            <a:r>
              <a:rPr lang="sk-SK"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r>
            <a:br>
              <a:rPr lang="sk-SK"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br>
            <a:r>
              <a:rPr lang="sk-SK"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
            </a:r>
            <a:br>
              <a:rPr lang="sk-SK"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br>
            <a:endParaRPr lang="sk-SK" dirty="0">
              <a:latin typeface="Trebuchet MS" panose="020B0603020202020204" pitchFamily="34" charset="0"/>
            </a:endParaRPr>
          </a:p>
        </p:txBody>
      </p:sp>
    </p:spTree>
    <p:extLst>
      <p:ext uri="{BB962C8B-B14F-4D97-AF65-F5344CB8AC3E}">
        <p14:creationId xmlns="" xmlns:p14="http://schemas.microsoft.com/office/powerpoint/2010/main" val="2849774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Kto sa môže byť členom poľnej stráže </a:t>
            </a:r>
            <a:endParaRPr lang="sk-SK" dirty="0"/>
          </a:p>
        </p:txBody>
      </p:sp>
      <p:sp>
        <p:nvSpPr>
          <p:cNvPr id="3" name="Zástupný symbol obsahu 2"/>
          <p:cNvSpPr>
            <a:spLocks noGrp="1"/>
          </p:cNvSpPr>
          <p:nvPr>
            <p:ph idx="1"/>
          </p:nvPr>
        </p:nvSpPr>
        <p:spPr/>
        <p:txBody>
          <a:bodyPr/>
          <a:lstStyle/>
          <a:p>
            <a:r>
              <a:rPr lang="sk-SK" dirty="0">
                <a:solidFill>
                  <a:srgbClr val="FF0000"/>
                </a:solidFill>
              </a:rPr>
              <a:t>Vlastník alebo nájomca </a:t>
            </a:r>
            <a:r>
              <a:rPr lang="sk-SK" dirty="0">
                <a:solidFill>
                  <a:schemeClr val="tx1"/>
                </a:solidFill>
              </a:rPr>
              <a:t>(ďalej len "vlastník") poľnohospodárskych pozemkov uvedených v § 1 </a:t>
            </a:r>
            <a:r>
              <a:rPr lang="sk-SK" dirty="0">
                <a:solidFill>
                  <a:srgbClr val="FF0000"/>
                </a:solidFill>
              </a:rPr>
              <a:t>môže požiadať okresný úrad o</a:t>
            </a:r>
            <a:r>
              <a:rPr lang="sk-SK" dirty="0">
                <a:solidFill>
                  <a:schemeClr val="tx1"/>
                </a:solidFill>
              </a:rPr>
              <a:t> </a:t>
            </a:r>
            <a:r>
              <a:rPr lang="sk-SK" dirty="0">
                <a:solidFill>
                  <a:srgbClr val="FF0000"/>
                </a:solidFill>
              </a:rPr>
              <a:t>zapísanie za člena poľnej stráže</a:t>
            </a:r>
            <a:r>
              <a:rPr lang="sk-SK" dirty="0">
                <a:solidFill>
                  <a:schemeClr val="tx1"/>
                </a:solidFill>
              </a:rPr>
              <a:t> do zoznamu po predchádzajúcom vyjadrení starostu obce, v ktorej katastrálnom území bude svoju činnosť vykonávať.</a:t>
            </a:r>
            <a:br>
              <a:rPr lang="sk-SK" dirty="0">
                <a:solidFill>
                  <a:schemeClr val="tx1"/>
                </a:solidFill>
              </a:rPr>
            </a:br>
            <a:endParaRPr lang="sk-SK" dirty="0">
              <a:solidFill>
                <a:schemeClr val="tx1"/>
              </a:solidFill>
            </a:endParaRPr>
          </a:p>
          <a:p>
            <a:r>
              <a:rPr lang="sk-SK" dirty="0" smtClean="0">
                <a:solidFill>
                  <a:schemeClr val="tx1"/>
                </a:solidFill>
              </a:rPr>
              <a:t> </a:t>
            </a:r>
            <a:r>
              <a:rPr lang="sk-SK" dirty="0">
                <a:solidFill>
                  <a:schemeClr val="tx1"/>
                </a:solidFill>
              </a:rPr>
              <a:t>Vlastníci poľnohospodárskych pozemkov môžu za účelom zapísania člena poľnej stráže do zoznamu zriadiť spoločenstvo vlastníkov poľnohospodárskych pozemkov.</a:t>
            </a:r>
            <a:br>
              <a:rPr lang="sk-SK" dirty="0">
                <a:solidFill>
                  <a:schemeClr val="tx1"/>
                </a:solidFill>
              </a:rPr>
            </a:br>
            <a:r>
              <a:rPr lang="sk-SK" dirty="0">
                <a:solidFill>
                  <a:schemeClr val="tx1"/>
                </a:solidFill>
              </a:rPr>
              <a:t/>
            </a:r>
            <a:br>
              <a:rPr lang="sk-SK" dirty="0">
                <a:solidFill>
                  <a:schemeClr val="tx1"/>
                </a:solidFill>
              </a:rPr>
            </a:br>
            <a:endParaRPr lang="sk-SK" dirty="0">
              <a:solidFill>
                <a:schemeClr val="tx1"/>
              </a:solidFill>
            </a:endParaRPr>
          </a:p>
        </p:txBody>
      </p:sp>
    </p:spTree>
    <p:extLst>
      <p:ext uri="{BB962C8B-B14F-4D97-AF65-F5344CB8AC3E}">
        <p14:creationId xmlns="" xmlns:p14="http://schemas.microsoft.com/office/powerpoint/2010/main" val="1732518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928" y="0"/>
            <a:ext cx="8596668" cy="1320800"/>
          </a:xfrm>
        </p:spPr>
        <p:txBody>
          <a:bodyPr/>
          <a:lstStyle/>
          <a:p>
            <a:pPr algn="ctr"/>
            <a:r>
              <a:rPr lang="sk-SK" dirty="0" smtClean="0"/>
              <a:t>Spôsobilosť na výkon funkcie člena PS</a:t>
            </a:r>
            <a:endParaRPr lang="sk-SK" dirty="0"/>
          </a:p>
        </p:txBody>
      </p:sp>
      <p:sp>
        <p:nvSpPr>
          <p:cNvPr id="3" name="Zástupný symbol obsahu 2"/>
          <p:cNvSpPr>
            <a:spLocks noGrp="1"/>
          </p:cNvSpPr>
          <p:nvPr>
            <p:ph idx="1"/>
          </p:nvPr>
        </p:nvSpPr>
        <p:spPr>
          <a:xfrm>
            <a:off x="841107" y="660400"/>
            <a:ext cx="8596668" cy="6067946"/>
          </a:xfrm>
        </p:spPr>
        <p:txBody>
          <a:bodyPr>
            <a:noAutofit/>
          </a:bodyPr>
          <a:lstStyle/>
          <a:p>
            <a:pPr marL="0" indent="0">
              <a:buNone/>
            </a:pPr>
            <a:r>
              <a:rPr lang="sk-SK" dirty="0">
                <a:solidFill>
                  <a:schemeClr val="tx1"/>
                </a:solidFill>
              </a:rPr>
              <a:t>(1) </a:t>
            </a:r>
            <a:r>
              <a:rPr lang="sk-SK" dirty="0">
                <a:solidFill>
                  <a:srgbClr val="FF0000"/>
                </a:solidFill>
              </a:rPr>
              <a:t>Členom poľnej stráže môže byť osoba, ktorá dovŕšila 21 rokov, je bezúhonná, odborne spôsobilá a je zapísaná v zozname členov poľnej stráže, ktorý vedie okresný úrad .</a:t>
            </a:r>
            <a:br>
              <a:rPr lang="sk-SK" dirty="0">
                <a:solidFill>
                  <a:srgbClr val="FF0000"/>
                </a:solidFill>
              </a:rPr>
            </a:br>
            <a:r>
              <a:rPr lang="sk-SK" dirty="0">
                <a:solidFill>
                  <a:schemeClr val="tx1"/>
                </a:solidFill>
              </a:rPr>
              <a:t/>
            </a:r>
            <a:br>
              <a:rPr lang="sk-SK" dirty="0">
                <a:solidFill>
                  <a:schemeClr val="tx1"/>
                </a:solidFill>
              </a:rPr>
            </a:br>
            <a:r>
              <a:rPr lang="sk-SK" dirty="0">
                <a:solidFill>
                  <a:schemeClr val="tx1"/>
                </a:solidFill>
              </a:rPr>
              <a:t>(2) Za bezúhonnú osobu sa na účely tohto zákona považuje ten, kto nebol v posledných piatich rokoch právoplatne odsúdený za úmyselný trestný čin.</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(3) </a:t>
            </a:r>
            <a:r>
              <a:rPr lang="sk-SK" dirty="0">
                <a:solidFill>
                  <a:srgbClr val="FF0000"/>
                </a:solidFill>
              </a:rPr>
              <a:t>Odborná spôsobilosť </a:t>
            </a:r>
            <a:r>
              <a:rPr lang="sk-SK" dirty="0">
                <a:solidFill>
                  <a:schemeClr val="tx1"/>
                </a:solidFill>
              </a:rPr>
              <a:t>uchádzača za člena poľnej stráže </a:t>
            </a:r>
            <a:r>
              <a:rPr lang="sk-SK" dirty="0">
                <a:solidFill>
                  <a:srgbClr val="FF0000"/>
                </a:solidFill>
              </a:rPr>
              <a:t>sa overuje skúškou na okresnom úrade pred komisiou</a:t>
            </a:r>
            <a:r>
              <a:rPr lang="sk-SK" dirty="0">
                <a:solidFill>
                  <a:schemeClr val="tx1"/>
                </a:solidFill>
              </a:rPr>
              <a:t>, ktorú tvoria dvaja zástupcovia okresného úradu a zástupca územného útvaru Policajného zboru.</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(4) </a:t>
            </a:r>
            <a:r>
              <a:rPr lang="sk-SK" dirty="0">
                <a:solidFill>
                  <a:srgbClr val="FF0000"/>
                </a:solidFill>
              </a:rPr>
              <a:t>Obsahom skúšky </a:t>
            </a:r>
            <a:r>
              <a:rPr lang="sk-SK" dirty="0">
                <a:solidFill>
                  <a:schemeClr val="tx1"/>
                </a:solidFill>
              </a:rPr>
              <a:t>podľa odseku 3 je preukázanie </a:t>
            </a:r>
            <a:r>
              <a:rPr lang="sk-SK" dirty="0">
                <a:solidFill>
                  <a:srgbClr val="FF0000"/>
                </a:solidFill>
              </a:rPr>
              <a:t>základných znalostí z trestného práva, právnej úpravy priestupkov a použitia donucovacích prostriedkov.</a:t>
            </a:r>
            <a:r>
              <a:rPr lang="sk-SK" dirty="0">
                <a:solidFill>
                  <a:schemeClr val="tx1"/>
                </a:solidFill>
              </a:rPr>
              <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(5) Prípravu na skúšku odbornej spôsobilosti podľa odseku 3 možno vykonať vo vzdelávacom zariadení. </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(6) Člen poľnej stráže skladá do rúk prednostu okresného úradu sľub tohto znenia: "Sľubujem, že budem verný Slovenskej republike, budem dodržiavať zákony a ostatné všeobecne záväzné právne predpisy a budem vykonávať s najväčšou starostlivosťou ochranu poľnohospodárskeho majetku.".</a:t>
            </a:r>
            <a:br>
              <a:rPr lang="sk-SK" dirty="0">
                <a:solidFill>
                  <a:schemeClr val="tx1"/>
                </a:solidFill>
              </a:rPr>
            </a:br>
            <a:endParaRPr lang="sk-SK" dirty="0">
              <a:solidFill>
                <a:schemeClr val="tx1"/>
              </a:solidFill>
            </a:endParaRPr>
          </a:p>
        </p:txBody>
      </p:sp>
    </p:spTree>
    <p:extLst>
      <p:ext uri="{BB962C8B-B14F-4D97-AF65-F5344CB8AC3E}">
        <p14:creationId xmlns="" xmlns:p14="http://schemas.microsoft.com/office/powerpoint/2010/main" val="8572658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0519" y="0"/>
            <a:ext cx="8596668" cy="655093"/>
          </a:xfrm>
        </p:spPr>
        <p:txBody>
          <a:bodyPr/>
          <a:lstStyle/>
          <a:p>
            <a:pPr algn="ctr"/>
            <a:r>
              <a:rPr lang="sk-SK" dirty="0" smtClean="0"/>
              <a:t>Poľovná stráž</a:t>
            </a:r>
            <a:endParaRPr lang="sk-SK" dirty="0"/>
          </a:p>
        </p:txBody>
      </p:sp>
      <p:sp>
        <p:nvSpPr>
          <p:cNvPr id="3" name="Zástupný symbol obsahu 2"/>
          <p:cNvSpPr>
            <a:spLocks noGrp="1"/>
          </p:cNvSpPr>
          <p:nvPr>
            <p:ph idx="1"/>
          </p:nvPr>
        </p:nvSpPr>
        <p:spPr>
          <a:xfrm>
            <a:off x="566638" y="655093"/>
            <a:ext cx="8596668" cy="6202907"/>
          </a:xfrm>
        </p:spPr>
        <p:txBody>
          <a:bodyPr>
            <a:noAutofit/>
          </a:bodyPr>
          <a:lstStyle/>
          <a:p>
            <a:pPr marL="0" indent="0">
              <a:buNone/>
            </a:pPr>
            <a:r>
              <a:rPr lang="sk-SK" dirty="0">
                <a:solidFill>
                  <a:schemeClr val="tx1"/>
                </a:solidFill>
              </a:rPr>
              <a:t>(1) </a:t>
            </a:r>
            <a:r>
              <a:rPr lang="sk-SK" dirty="0" smtClean="0">
                <a:solidFill>
                  <a:srgbClr val="FF0000"/>
                </a:solidFill>
              </a:rPr>
              <a:t>Okresný </a:t>
            </a:r>
            <a:r>
              <a:rPr lang="sk-SK" dirty="0">
                <a:solidFill>
                  <a:srgbClr val="FF0000"/>
                </a:solidFill>
              </a:rPr>
              <a:t>úrad vedie zoznam členov poľnej stráže</a:t>
            </a:r>
            <a:r>
              <a:rPr lang="sk-SK" dirty="0">
                <a:solidFill>
                  <a:schemeClr val="tx1"/>
                </a:solidFill>
              </a:rPr>
              <a:t>, v ktorom uvedie meno a priezvisko, trvalý pobyt člena poľnej stráže, dátum zloženia sľubu, označenie vlastníka alebo spoločenstva vlastníkov poľnohospodárskych pozemkov, pre ktoré bol člen poľnej stráže zapísaný do zoznamu, ako aj názov katastrálneho územia, v ktorom člen poľnej stráže svoju funkciu vykonáva.</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(2) </a:t>
            </a:r>
            <a:r>
              <a:rPr lang="sk-SK" dirty="0">
                <a:solidFill>
                  <a:srgbClr val="FF0000"/>
                </a:solidFill>
              </a:rPr>
              <a:t>Člena poľnej stráže zapisuje </a:t>
            </a:r>
            <a:r>
              <a:rPr lang="sk-SK" dirty="0">
                <a:solidFill>
                  <a:schemeClr val="tx1"/>
                </a:solidFill>
              </a:rPr>
              <a:t>do zoznamu okresný úrad </a:t>
            </a:r>
            <a:r>
              <a:rPr lang="sk-SK" dirty="0">
                <a:solidFill>
                  <a:srgbClr val="FF0000"/>
                </a:solidFill>
              </a:rPr>
              <a:t>na návrh vlastníka </a:t>
            </a:r>
            <a:r>
              <a:rPr lang="sk-SK" dirty="0">
                <a:solidFill>
                  <a:schemeClr val="tx1"/>
                </a:solidFill>
              </a:rPr>
              <a:t>alebo spoločenstva vlastníkov poľnohospodárskych pozemkov </a:t>
            </a:r>
            <a:r>
              <a:rPr lang="sk-SK" dirty="0">
                <a:solidFill>
                  <a:srgbClr val="FF0000"/>
                </a:solidFill>
              </a:rPr>
              <a:t>po predchádzajúcom vyjadrení obce.</a:t>
            </a:r>
            <a:r>
              <a:rPr lang="sk-SK" dirty="0">
                <a:solidFill>
                  <a:schemeClr val="tx1"/>
                </a:solidFill>
              </a:rPr>
              <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(3) </a:t>
            </a:r>
            <a:r>
              <a:rPr lang="sk-SK" dirty="0">
                <a:solidFill>
                  <a:srgbClr val="FF0000"/>
                </a:solidFill>
              </a:rPr>
              <a:t>Po zapísaní </a:t>
            </a:r>
            <a:r>
              <a:rPr lang="sk-SK" dirty="0">
                <a:solidFill>
                  <a:schemeClr val="tx1"/>
                </a:solidFill>
              </a:rPr>
              <a:t>člena poľnej stráže do zoznamu a po zložení sľubu </a:t>
            </a:r>
            <a:r>
              <a:rPr lang="sk-SK" dirty="0">
                <a:solidFill>
                  <a:srgbClr val="FF0000"/>
                </a:solidFill>
              </a:rPr>
              <a:t>mu vydá okresný úrad okresný úrad osvedčenie a preukaz člena poľnej stráže</a:t>
            </a:r>
            <a:r>
              <a:rPr lang="sk-SK" dirty="0">
                <a:solidFill>
                  <a:schemeClr val="tx1"/>
                </a:solidFill>
              </a:rPr>
              <a:t>. V osvedčení musí byť uvedené katastrálne územie a vlastník alebo spoločenstvo vlastníkov poľnohospodárskych pozemkov, pre ktorých bol člen poľnej stráže zapísaný do zoznamu.</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(4) </a:t>
            </a:r>
            <a:r>
              <a:rPr lang="sk-SK" dirty="0">
                <a:solidFill>
                  <a:srgbClr val="FF0000"/>
                </a:solidFill>
              </a:rPr>
              <a:t>Člen poľnej stráže má </a:t>
            </a:r>
            <a:r>
              <a:rPr lang="sk-SK" dirty="0">
                <a:solidFill>
                  <a:schemeClr val="tx1"/>
                </a:solidFill>
              </a:rPr>
              <a:t>pri plnení úloh podľa tohto zákona </a:t>
            </a:r>
            <a:r>
              <a:rPr lang="sk-SK" dirty="0">
                <a:solidFill>
                  <a:srgbClr val="FF0000"/>
                </a:solidFill>
              </a:rPr>
              <a:t>postavenie verejného činiteľa.</a:t>
            </a:r>
            <a:r>
              <a:rPr lang="sk-SK" dirty="0">
                <a:solidFill>
                  <a:schemeClr val="tx1"/>
                </a:solidFill>
              </a:rPr>
              <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(5) </a:t>
            </a:r>
            <a:r>
              <a:rPr lang="sk-SK" dirty="0">
                <a:solidFill>
                  <a:srgbClr val="FF0000"/>
                </a:solidFill>
              </a:rPr>
              <a:t>Člen poľnej stráže je k vlastníkovi </a:t>
            </a:r>
            <a:r>
              <a:rPr lang="sk-SK" dirty="0">
                <a:solidFill>
                  <a:schemeClr val="tx1"/>
                </a:solidFill>
              </a:rPr>
              <a:t>alebo k spoločenstvu vlastníkov poľnohospodárskych pozemkov </a:t>
            </a:r>
            <a:r>
              <a:rPr lang="sk-SK" dirty="0">
                <a:solidFill>
                  <a:srgbClr val="FF0000"/>
                </a:solidFill>
              </a:rPr>
              <a:t>v pracovnoprávnom </a:t>
            </a:r>
            <a:r>
              <a:rPr lang="sk-SK" dirty="0" smtClean="0">
                <a:solidFill>
                  <a:srgbClr val="FF0000"/>
                </a:solidFill>
              </a:rPr>
              <a:t>vzťahu </a:t>
            </a:r>
            <a:r>
              <a:rPr lang="sk-SK" dirty="0">
                <a:solidFill>
                  <a:schemeClr val="tx1"/>
                </a:solidFill>
              </a:rPr>
              <a:t>a ich vzájomná zodpovednosť je upravená osobitnými predpismi. </a:t>
            </a:r>
            <a:br>
              <a:rPr lang="sk-SK" dirty="0">
                <a:solidFill>
                  <a:schemeClr val="tx1"/>
                </a:solidFill>
              </a:rPr>
            </a:br>
            <a:r>
              <a:rPr lang="sk-SK" dirty="0">
                <a:solidFill>
                  <a:schemeClr val="tx1"/>
                </a:solidFill>
              </a:rPr>
              <a:t/>
            </a:r>
            <a:br>
              <a:rPr lang="sk-SK" dirty="0">
                <a:solidFill>
                  <a:schemeClr val="tx1"/>
                </a:solidFill>
              </a:rPr>
            </a:br>
            <a:endParaRPr lang="sk-SK" dirty="0">
              <a:solidFill>
                <a:schemeClr val="tx1"/>
              </a:solidFill>
            </a:endParaRPr>
          </a:p>
        </p:txBody>
      </p:sp>
    </p:spTree>
    <p:extLst>
      <p:ext uri="{BB962C8B-B14F-4D97-AF65-F5344CB8AC3E}">
        <p14:creationId xmlns="" xmlns:p14="http://schemas.microsoft.com/office/powerpoint/2010/main" val="3692050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4842" y="664191"/>
            <a:ext cx="9062113" cy="1320800"/>
          </a:xfrm>
        </p:spPr>
        <p:txBody>
          <a:bodyPr>
            <a:normAutofit fontScale="90000"/>
          </a:bodyPr>
          <a:lstStyle/>
          <a:p>
            <a:r>
              <a:rPr lang="sk-SK" sz="4000" b="1" dirty="0" smtClean="0"/>
              <a:t>                   Trestný </a:t>
            </a:r>
            <a:r>
              <a:rPr lang="sk-SK" sz="4000" b="1" dirty="0"/>
              <a:t>zákon („TZ“)</a:t>
            </a:r>
            <a:r>
              <a:rPr lang="sk-SK" sz="4000" dirty="0"/>
              <a:t/>
            </a:r>
            <a:br>
              <a:rPr lang="sk-SK" sz="4000" dirty="0"/>
            </a:br>
            <a:r>
              <a:rPr lang="sk-SK" sz="3100" dirty="0"/>
              <a:t>(Zák. č. 300/2005 </a:t>
            </a:r>
            <a:r>
              <a:rPr lang="sk-SK" sz="3100" dirty="0" err="1"/>
              <a:t>Z.z</a:t>
            </a:r>
            <a:r>
              <a:rPr lang="sk-SK" sz="3100" dirty="0"/>
              <a:t>. v znení neskorších predpisov)</a:t>
            </a:r>
            <a:br>
              <a:rPr lang="sk-SK" sz="3100" dirty="0"/>
            </a:br>
            <a:endParaRPr lang="sk-SK" sz="3100" dirty="0"/>
          </a:p>
        </p:txBody>
      </p:sp>
      <p:pic>
        <p:nvPicPr>
          <p:cNvPr id="9" name="Zástupný symbol obsahu 8"/>
          <p:cNvPicPr>
            <a:picLocks noGrp="1" noChangeAspect="1"/>
          </p:cNvPicPr>
          <p:nvPr>
            <p:ph idx="1"/>
          </p:nvPr>
        </p:nvPicPr>
        <p:blipFill>
          <a:blip r:embed="rId2" cstate="print"/>
          <a:stretch>
            <a:fillRect/>
          </a:stretch>
        </p:blipFill>
        <p:spPr>
          <a:xfrm>
            <a:off x="709614" y="1984991"/>
            <a:ext cx="8532810" cy="3591969"/>
          </a:xfrm>
          <a:prstGeom prst="rect">
            <a:avLst/>
          </a:prstGeom>
        </p:spPr>
      </p:pic>
    </p:spTree>
    <p:extLst>
      <p:ext uri="{BB962C8B-B14F-4D97-AF65-F5344CB8AC3E}">
        <p14:creationId xmlns="" xmlns:p14="http://schemas.microsoft.com/office/powerpoint/2010/main" val="9725760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3812" y="0"/>
            <a:ext cx="8596668" cy="696036"/>
          </a:xfrm>
        </p:spPr>
        <p:txBody>
          <a:bodyPr>
            <a:normAutofit fontScale="90000"/>
          </a:bodyPr>
          <a:lstStyle/>
          <a:p>
            <a:r>
              <a:rPr lang="sk-SK" b="1" dirty="0"/>
              <a:t>Preukazovanie príslušnosti k poľnej stráži</a:t>
            </a:r>
            <a:r>
              <a:rPr lang="sk-SK" dirty="0"/>
              <a:t/>
            </a:r>
            <a:br>
              <a:rPr lang="sk-SK" dirty="0"/>
            </a:br>
            <a:endParaRPr lang="sk-SK" dirty="0"/>
          </a:p>
        </p:txBody>
      </p:sp>
      <p:sp>
        <p:nvSpPr>
          <p:cNvPr id="3" name="Zástupný symbol obsahu 2"/>
          <p:cNvSpPr>
            <a:spLocks noGrp="1"/>
          </p:cNvSpPr>
          <p:nvPr>
            <p:ph idx="1"/>
          </p:nvPr>
        </p:nvSpPr>
        <p:spPr>
          <a:xfrm>
            <a:off x="677334" y="696037"/>
            <a:ext cx="8596668" cy="5345326"/>
          </a:xfrm>
        </p:spPr>
        <p:txBody>
          <a:bodyPr/>
          <a:lstStyle/>
          <a:p>
            <a:pPr marL="0" indent="0">
              <a:buNone/>
            </a:pPr>
            <a:r>
              <a:rPr lang="sk-SK" dirty="0">
                <a:solidFill>
                  <a:schemeClr val="tx1"/>
                </a:solidFill>
              </a:rPr>
              <a:t>(1) </a:t>
            </a:r>
            <a:r>
              <a:rPr lang="sk-SK" dirty="0">
                <a:solidFill>
                  <a:srgbClr val="FF0000"/>
                </a:solidFill>
              </a:rPr>
              <a:t>Člen poľnej stráže preukáže svoju totožnosť rovnošatou</a:t>
            </a:r>
            <a:r>
              <a:rPr lang="sk-SK" dirty="0">
                <a:solidFill>
                  <a:schemeClr val="tx1"/>
                </a:solidFill>
              </a:rPr>
              <a:t>, </a:t>
            </a:r>
            <a:r>
              <a:rPr lang="sk-SK" dirty="0">
                <a:solidFill>
                  <a:srgbClr val="FF0000"/>
                </a:solidFill>
              </a:rPr>
              <a:t>preukazom</a:t>
            </a:r>
            <a:r>
              <a:rPr lang="sk-SK" dirty="0">
                <a:solidFill>
                  <a:schemeClr val="tx1"/>
                </a:solidFill>
              </a:rPr>
              <a:t> člena poľnej stráže, ako </a:t>
            </a:r>
            <a:r>
              <a:rPr lang="sk-SK" dirty="0">
                <a:solidFill>
                  <a:srgbClr val="FF0000"/>
                </a:solidFill>
              </a:rPr>
              <a:t>aj ústnym vyhlásením "poľná stráž</a:t>
            </a:r>
            <a:r>
              <a:rPr lang="sk-SK" dirty="0" smtClean="0">
                <a:solidFill>
                  <a:schemeClr val="tx1"/>
                </a:solidFill>
              </a:rPr>
              <a:t>".</a:t>
            </a:r>
          </a:p>
          <a:p>
            <a:pPr marL="0" indent="0">
              <a:buNone/>
            </a:pPr>
            <a:r>
              <a:rPr lang="sk-SK" dirty="0">
                <a:solidFill>
                  <a:schemeClr val="tx1"/>
                </a:solidFill>
              </a:rPr>
              <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(2) Rovnošatu určí vlastník; rovnošata musí byť označená slovami "poľná stráž" a nesmie byť zameniteľná s rovnošatou ozbrojených zborov alebo ozbrojených síl</a:t>
            </a:r>
            <a:r>
              <a:rPr lang="sk-SK" dirty="0" smtClean="0">
                <a:solidFill>
                  <a:schemeClr val="tx1"/>
                </a:solidFill>
              </a:rPr>
              <a:t>.</a:t>
            </a:r>
          </a:p>
          <a:p>
            <a:pPr marL="0" indent="0">
              <a:buNone/>
            </a:pPr>
            <a:r>
              <a:rPr lang="sk-SK" dirty="0">
                <a:solidFill>
                  <a:schemeClr val="tx1"/>
                </a:solidFill>
              </a:rPr>
              <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(3) </a:t>
            </a:r>
            <a:r>
              <a:rPr lang="sk-SK" dirty="0">
                <a:solidFill>
                  <a:srgbClr val="FF0000"/>
                </a:solidFill>
              </a:rPr>
              <a:t>Preukaz člena </a:t>
            </a:r>
            <a:r>
              <a:rPr lang="sk-SK" dirty="0">
                <a:solidFill>
                  <a:schemeClr val="tx1"/>
                </a:solidFill>
              </a:rPr>
              <a:t>poľnej stráže obsahuje </a:t>
            </a:r>
            <a:r>
              <a:rPr lang="sk-SK" dirty="0">
                <a:solidFill>
                  <a:srgbClr val="FF0000"/>
                </a:solidFill>
              </a:rPr>
              <a:t>fotografiu, meno a priezvisko člena poľnej stráže, názov "Poľná stráž", názov katastrálneho územia a označenie vlastníka</a:t>
            </a:r>
            <a:r>
              <a:rPr lang="sk-SK" dirty="0">
                <a:solidFill>
                  <a:schemeClr val="tx1"/>
                </a:solidFill>
              </a:rPr>
              <a:t> alebo spoločenstva vlastníkov poľnohospodárskych pozemkov, pre ktorých bol člen poľnej stráže zapísaný do zoznamu, </a:t>
            </a:r>
            <a:r>
              <a:rPr lang="sk-SK" dirty="0">
                <a:solidFill>
                  <a:srgbClr val="FF0000"/>
                </a:solidFill>
              </a:rPr>
              <a:t>evidenčné číslo</a:t>
            </a:r>
            <a:r>
              <a:rPr lang="sk-SK" dirty="0">
                <a:solidFill>
                  <a:schemeClr val="tx1"/>
                </a:solidFill>
              </a:rPr>
              <a:t>, ako aj </a:t>
            </a:r>
            <a:r>
              <a:rPr lang="sk-SK" dirty="0">
                <a:solidFill>
                  <a:srgbClr val="FF0000"/>
                </a:solidFill>
              </a:rPr>
              <a:t>úradnú pečiatku </a:t>
            </a:r>
            <a:r>
              <a:rPr lang="sk-SK" dirty="0">
                <a:solidFill>
                  <a:schemeClr val="tx1"/>
                </a:solidFill>
              </a:rPr>
              <a:t>okresného úradu a podpis prednostu okresného úradu</a:t>
            </a:r>
          </a:p>
        </p:txBody>
      </p:sp>
    </p:spTree>
    <p:extLst>
      <p:ext uri="{BB962C8B-B14F-4D97-AF65-F5344CB8AC3E}">
        <p14:creationId xmlns="" xmlns:p14="http://schemas.microsoft.com/office/powerpoint/2010/main" val="15520873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0164" y="0"/>
            <a:ext cx="8596668" cy="550460"/>
          </a:xfrm>
        </p:spPr>
        <p:txBody>
          <a:bodyPr>
            <a:normAutofit fontScale="90000"/>
          </a:bodyPr>
          <a:lstStyle/>
          <a:p>
            <a:pPr algn="ctr"/>
            <a:r>
              <a:rPr lang="sk-SK" b="1" dirty="0"/>
              <a:t>Oprávnenia člena poľnej stráže </a:t>
            </a:r>
            <a:endParaRPr lang="sk-SK" dirty="0"/>
          </a:p>
        </p:txBody>
      </p:sp>
      <p:sp>
        <p:nvSpPr>
          <p:cNvPr id="3" name="Zástupný symbol obsahu 2"/>
          <p:cNvSpPr>
            <a:spLocks noGrp="1"/>
          </p:cNvSpPr>
          <p:nvPr>
            <p:ph idx="1"/>
          </p:nvPr>
        </p:nvSpPr>
        <p:spPr>
          <a:xfrm>
            <a:off x="232012" y="550460"/>
            <a:ext cx="11068333" cy="6955809"/>
          </a:xfrm>
        </p:spPr>
        <p:txBody>
          <a:bodyPr>
            <a:noAutofit/>
          </a:bodyPr>
          <a:lstStyle/>
          <a:p>
            <a:r>
              <a:rPr lang="sk-SK" sz="2000" b="1" dirty="0">
                <a:solidFill>
                  <a:schemeClr val="tx1"/>
                </a:solidFill>
              </a:rPr>
              <a:t>Člen poľnej stráže je pri plnení úloh oprávnený</a:t>
            </a:r>
            <a:br>
              <a:rPr lang="sk-SK" sz="2000" b="1" dirty="0">
                <a:solidFill>
                  <a:schemeClr val="tx1"/>
                </a:solidFill>
              </a:rPr>
            </a:br>
            <a:r>
              <a:rPr lang="sk-SK" dirty="0"/>
              <a:t/>
            </a:r>
            <a:br>
              <a:rPr lang="sk-SK" dirty="0"/>
            </a:br>
            <a:r>
              <a:rPr lang="sk-SK" dirty="0"/>
              <a:t>a) </a:t>
            </a:r>
            <a:r>
              <a:rPr lang="sk-SK" dirty="0">
                <a:solidFill>
                  <a:srgbClr val="FF0000"/>
                </a:solidFill>
              </a:rPr>
              <a:t>požiadať preukázanie totožnosti a vysvetlenie </a:t>
            </a:r>
            <a:r>
              <a:rPr lang="sk-SK" dirty="0">
                <a:solidFill>
                  <a:schemeClr val="tx1"/>
                </a:solidFill>
              </a:rPr>
              <a:t>od osoby pristihnutej pri konaní poškodzujúcom alebo ohrozujúcom poľnohospodársky majetok alebo pri odôvodnenom podozrení z takého konania; </a:t>
            </a:r>
            <a:r>
              <a:rPr lang="sk-SK" dirty="0">
                <a:solidFill>
                  <a:srgbClr val="FF0000"/>
                </a:solidFill>
              </a:rPr>
              <a:t>ak</a:t>
            </a:r>
            <a:r>
              <a:rPr lang="sk-SK" dirty="0">
                <a:solidFill>
                  <a:schemeClr val="tx1"/>
                </a:solidFill>
              </a:rPr>
              <a:t> </a:t>
            </a:r>
            <a:r>
              <a:rPr lang="sk-SK" dirty="0" smtClean="0">
                <a:solidFill>
                  <a:srgbClr val="FF0000"/>
                </a:solidFill>
              </a:rPr>
              <a:t>osoba odmietne preukázať svoju totožnosť </a:t>
            </a:r>
            <a:r>
              <a:rPr lang="sk-SK" dirty="0" smtClean="0">
                <a:solidFill>
                  <a:schemeClr val="tx1"/>
                </a:solidFill>
              </a:rPr>
              <a:t>alebo </a:t>
            </a:r>
            <a:r>
              <a:rPr lang="sk-SK" dirty="0">
                <a:solidFill>
                  <a:schemeClr val="tx1"/>
                </a:solidFill>
              </a:rPr>
              <a:t>ju nemôže preukázať ani po predchádzajúcom poskytnutí </a:t>
            </a:r>
            <a:r>
              <a:rPr lang="sk-SK" dirty="0" smtClean="0">
                <a:solidFill>
                  <a:schemeClr val="tx1"/>
                </a:solidFill>
              </a:rPr>
              <a:t>potrebnej </a:t>
            </a:r>
            <a:r>
              <a:rPr lang="sk-SK" dirty="0">
                <a:solidFill>
                  <a:schemeClr val="tx1"/>
                </a:solidFill>
              </a:rPr>
              <a:t>súčinnosti na preukázanie svojej totožnosti, </a:t>
            </a:r>
            <a:r>
              <a:rPr lang="sk-SK" dirty="0">
                <a:solidFill>
                  <a:srgbClr val="FF0000"/>
                </a:solidFill>
              </a:rPr>
              <a:t>je člen poľnej stráže oprávnený predviesť takú osobu na útvar Policajného zboru za účelom zistenia jej totožnosti</a:t>
            </a:r>
            <a:r>
              <a:rPr lang="sk-SK" dirty="0">
                <a:solidFill>
                  <a:schemeClr val="tx1"/>
                </a:solidFill>
              </a:rPr>
              <a:t>, </a:t>
            </a:r>
            <a:br>
              <a:rPr lang="sk-SK" dirty="0">
                <a:solidFill>
                  <a:schemeClr val="tx1"/>
                </a:solidFill>
              </a:rPr>
            </a:br>
            <a:r>
              <a:rPr lang="sk-SK" dirty="0">
                <a:solidFill>
                  <a:schemeClr val="tx1"/>
                </a:solidFill>
              </a:rPr>
              <a:t>b) </a:t>
            </a:r>
            <a:r>
              <a:rPr lang="sk-SK" dirty="0">
                <a:solidFill>
                  <a:srgbClr val="FF0000"/>
                </a:solidFill>
              </a:rPr>
              <a:t>vyzvať osobu</a:t>
            </a:r>
            <a:r>
              <a:rPr lang="sk-SK" dirty="0">
                <a:solidFill>
                  <a:schemeClr val="tx1"/>
                </a:solidFill>
              </a:rPr>
              <a:t>, aby upustila od konania poškodzujúceho alebo ohrozujúceho poľnohospodársky majetok, a v prípade, že neuposlúchne výzvu, predviesť ju a odovzdať príslušnému útvaru Policajného zboru, </a:t>
            </a:r>
            <a:br>
              <a:rPr lang="sk-SK" dirty="0">
                <a:solidFill>
                  <a:schemeClr val="tx1"/>
                </a:solidFill>
              </a:rPr>
            </a:br>
            <a:r>
              <a:rPr lang="sk-SK" dirty="0">
                <a:solidFill>
                  <a:schemeClr val="tx1"/>
                </a:solidFill>
              </a:rPr>
              <a:t>c) </a:t>
            </a:r>
            <a:r>
              <a:rPr lang="sk-SK" dirty="0">
                <a:solidFill>
                  <a:srgbClr val="FF0000"/>
                </a:solidFill>
              </a:rPr>
              <a:t>odňať vec </a:t>
            </a:r>
            <a:r>
              <a:rPr lang="sk-SK" dirty="0">
                <a:solidFill>
                  <a:schemeClr val="tx1"/>
                </a:solidFill>
              </a:rPr>
              <a:t>získanú konaním poškodzujúcim alebo ohrozujúcim poľnohospodársky majetok, </a:t>
            </a:r>
            <a:br>
              <a:rPr lang="sk-SK" dirty="0">
                <a:solidFill>
                  <a:schemeClr val="tx1"/>
                </a:solidFill>
              </a:rPr>
            </a:br>
            <a:r>
              <a:rPr lang="sk-SK" dirty="0">
                <a:solidFill>
                  <a:schemeClr val="tx1"/>
                </a:solidFill>
              </a:rPr>
              <a:t>d) </a:t>
            </a:r>
            <a:r>
              <a:rPr lang="sk-SK" dirty="0">
                <a:solidFill>
                  <a:srgbClr val="FF0000"/>
                </a:solidFill>
              </a:rPr>
              <a:t>použiť varovný výstrel do vzduchu </a:t>
            </a:r>
            <a:r>
              <a:rPr lang="sk-SK" dirty="0">
                <a:solidFill>
                  <a:schemeClr val="tx1"/>
                </a:solidFill>
              </a:rPr>
              <a:t>na odvrátenie škody veľkého rozsahu, ktorá bezprostredne ohrozuje majetok, bezpečnosť prevádzky alebo iné dôležité záujmy spoločnosti, </a:t>
            </a:r>
            <a:br>
              <a:rPr lang="sk-SK" dirty="0">
                <a:solidFill>
                  <a:schemeClr val="tx1"/>
                </a:solidFill>
              </a:rPr>
            </a:br>
            <a:r>
              <a:rPr lang="sk-SK" dirty="0">
                <a:solidFill>
                  <a:schemeClr val="tx1"/>
                </a:solidFill>
              </a:rPr>
              <a:t>e) </a:t>
            </a:r>
            <a:r>
              <a:rPr lang="sk-SK" dirty="0">
                <a:solidFill>
                  <a:srgbClr val="FF0000"/>
                </a:solidFill>
              </a:rPr>
              <a:t>v prípade nutnej obrany alebo krajnej </a:t>
            </a:r>
            <a:r>
              <a:rPr lang="sk-SK" dirty="0" smtClean="0">
                <a:solidFill>
                  <a:srgbClr val="FF0000"/>
                </a:solidFill>
              </a:rPr>
              <a:t>núdze </a:t>
            </a:r>
            <a:r>
              <a:rPr lang="sk-SK" dirty="0">
                <a:solidFill>
                  <a:srgbClr val="FF0000"/>
                </a:solidFill>
              </a:rPr>
              <a:t>použiť zbraň</a:t>
            </a:r>
            <a:r>
              <a:rPr lang="sk-SK" dirty="0">
                <a:solidFill>
                  <a:schemeClr val="tx1"/>
                </a:solidFill>
              </a:rPr>
              <a:t>, </a:t>
            </a:r>
            <a:br>
              <a:rPr lang="sk-SK" dirty="0">
                <a:solidFill>
                  <a:schemeClr val="tx1"/>
                </a:solidFill>
              </a:rPr>
            </a:br>
            <a:r>
              <a:rPr lang="sk-SK" dirty="0">
                <a:solidFill>
                  <a:schemeClr val="tx1"/>
                </a:solidFill>
              </a:rPr>
              <a:t>f) </a:t>
            </a:r>
            <a:r>
              <a:rPr lang="sk-SK" dirty="0">
                <a:solidFill>
                  <a:srgbClr val="FF0000"/>
                </a:solidFill>
              </a:rPr>
              <a:t>použiť do služby služobného psa</a:t>
            </a:r>
            <a:r>
              <a:rPr lang="sk-SK" dirty="0">
                <a:solidFill>
                  <a:schemeClr val="tx1"/>
                </a:solidFill>
              </a:rPr>
              <a:t>, </a:t>
            </a:r>
            <a:br>
              <a:rPr lang="sk-SK" dirty="0">
                <a:solidFill>
                  <a:schemeClr val="tx1"/>
                </a:solidFill>
              </a:rPr>
            </a:br>
            <a:r>
              <a:rPr lang="sk-SK" dirty="0">
                <a:solidFill>
                  <a:schemeClr val="tx1"/>
                </a:solidFill>
              </a:rPr>
              <a:t>g) </a:t>
            </a:r>
            <a:r>
              <a:rPr lang="sk-SK" dirty="0">
                <a:solidFill>
                  <a:srgbClr val="FF0000"/>
                </a:solidFill>
              </a:rPr>
              <a:t>požiadať o spoluprácu </a:t>
            </a:r>
            <a:r>
              <a:rPr lang="sk-SK" dirty="0">
                <a:solidFill>
                  <a:schemeClr val="tx1"/>
                </a:solidFill>
              </a:rPr>
              <a:t>obecnú políciu alebo príslušný útvar Policajného zboru, </a:t>
            </a:r>
            <a:br>
              <a:rPr lang="sk-SK" dirty="0">
                <a:solidFill>
                  <a:schemeClr val="tx1"/>
                </a:solidFill>
              </a:rPr>
            </a:br>
            <a:r>
              <a:rPr lang="sk-SK" dirty="0">
                <a:solidFill>
                  <a:schemeClr val="tx1"/>
                </a:solidFill>
              </a:rPr>
              <a:t>h) prikázať každému, kto nepreukáže alebo o kom nie je známe, že je vlastník alebo nájomca poľnohospodárskych pozemkov alebo že na ich pokyn na týchto pozemkoch pracuje, alebo preukáže iný právny nárok, </a:t>
            </a:r>
            <a:r>
              <a:rPr lang="sk-SK" dirty="0">
                <a:solidFill>
                  <a:srgbClr val="FF0000"/>
                </a:solidFill>
              </a:rPr>
              <a:t>aby tieto pozemky opustil alebo na </a:t>
            </a:r>
            <a:r>
              <a:rPr lang="sk-SK" dirty="0" err="1">
                <a:solidFill>
                  <a:srgbClr val="FF0000"/>
                </a:solidFill>
              </a:rPr>
              <a:t>ne</a:t>
            </a:r>
            <a:r>
              <a:rPr lang="sk-SK" dirty="0">
                <a:solidFill>
                  <a:srgbClr val="FF0000"/>
                </a:solidFill>
              </a:rPr>
              <a:t> nevstupoval</a:t>
            </a:r>
            <a:r>
              <a:rPr lang="sk-SK" dirty="0">
                <a:solidFill>
                  <a:schemeClr val="tx1"/>
                </a:solidFill>
              </a:rPr>
              <a:t>, </a:t>
            </a:r>
            <a:br>
              <a:rPr lang="sk-SK" dirty="0">
                <a:solidFill>
                  <a:schemeClr val="tx1"/>
                </a:solidFill>
              </a:rPr>
            </a:br>
            <a:r>
              <a:rPr lang="sk-SK" dirty="0">
                <a:solidFill>
                  <a:schemeClr val="tx1"/>
                </a:solidFill>
              </a:rPr>
              <a:t>i) </a:t>
            </a:r>
            <a:r>
              <a:rPr lang="sk-SK" dirty="0">
                <a:solidFill>
                  <a:srgbClr val="FF0000"/>
                </a:solidFill>
              </a:rPr>
              <a:t>ukladať za priestupky pokuty v blokovom</a:t>
            </a:r>
            <a:r>
              <a:rPr lang="sk-SK" dirty="0">
                <a:solidFill>
                  <a:schemeClr val="tx1"/>
                </a:solidFill>
              </a:rPr>
              <a:t> konaní v rozsahu a za podmienok ustanovených osobitným predpisom. </a:t>
            </a:r>
            <a:br>
              <a:rPr lang="sk-SK" dirty="0">
                <a:solidFill>
                  <a:schemeClr val="tx1"/>
                </a:solidFill>
              </a:rPr>
            </a:br>
            <a:endParaRPr lang="sk-SK" dirty="0">
              <a:solidFill>
                <a:schemeClr val="tx1"/>
              </a:solidFill>
            </a:endParaRPr>
          </a:p>
        </p:txBody>
      </p:sp>
    </p:spTree>
    <p:extLst>
      <p:ext uri="{BB962C8B-B14F-4D97-AF65-F5344CB8AC3E}">
        <p14:creationId xmlns="" xmlns:p14="http://schemas.microsoft.com/office/powerpoint/2010/main" val="2289313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0"/>
            <a:ext cx="10745842" cy="564107"/>
          </a:xfrm>
        </p:spPr>
        <p:txBody>
          <a:bodyPr>
            <a:normAutofit fontScale="90000"/>
          </a:bodyPr>
          <a:lstStyle/>
          <a:p>
            <a:r>
              <a:rPr lang="sk-SK" dirty="0" smtClean="0"/>
              <a:t>Použitie donucovacích prostriedkov členmi Poľnej stráže</a:t>
            </a:r>
            <a:endParaRPr lang="sk-SK" dirty="0"/>
          </a:p>
        </p:txBody>
      </p:sp>
      <p:sp>
        <p:nvSpPr>
          <p:cNvPr id="3" name="Zástupný symbol obsahu 2"/>
          <p:cNvSpPr>
            <a:spLocks noGrp="1"/>
          </p:cNvSpPr>
          <p:nvPr>
            <p:ph idx="1"/>
          </p:nvPr>
        </p:nvSpPr>
        <p:spPr>
          <a:xfrm>
            <a:off x="341195" y="564107"/>
            <a:ext cx="11245754" cy="6055057"/>
          </a:xfrm>
        </p:spPr>
        <p:txBody>
          <a:bodyPr>
            <a:normAutofit fontScale="92500" lnSpcReduction="20000"/>
          </a:bodyPr>
          <a:lstStyle/>
          <a:p>
            <a:pPr marL="0" indent="0">
              <a:buNone/>
            </a:pPr>
            <a:r>
              <a:rPr lang="sk-SK" sz="1900" dirty="0" smtClean="0">
                <a:solidFill>
                  <a:schemeClr val="tx1"/>
                </a:solidFill>
              </a:rPr>
              <a:t>(1)Člen </a:t>
            </a:r>
            <a:r>
              <a:rPr lang="sk-SK" sz="1900" dirty="0">
                <a:solidFill>
                  <a:schemeClr val="tx1"/>
                </a:solidFill>
              </a:rPr>
              <a:t>poľnej stráže pri výkone oprávnení </a:t>
            </a:r>
            <a:r>
              <a:rPr lang="sk-SK" sz="1900" dirty="0">
                <a:solidFill>
                  <a:srgbClr val="FF0000"/>
                </a:solidFill>
              </a:rPr>
              <a:t>môže primerane použiť hmaty, chvaty, údery a kopy sebaobrany, slzotvorné prostriedky a služobného psa, </a:t>
            </a:r>
            <a:r>
              <a:rPr lang="sk-SK" sz="1900" dirty="0" smtClean="0">
                <a:solidFill>
                  <a:srgbClr val="FF0000"/>
                </a:solidFill>
              </a:rPr>
              <a:t>aby:</a:t>
            </a:r>
          </a:p>
          <a:p>
            <a:pPr marL="0" indent="0">
              <a:buNone/>
            </a:pPr>
            <a:r>
              <a:rPr lang="sk-SK" sz="1900" dirty="0">
                <a:solidFill>
                  <a:schemeClr val="tx1"/>
                </a:solidFill>
              </a:rPr>
              <a:t/>
            </a:r>
            <a:br>
              <a:rPr lang="sk-SK" sz="1900" dirty="0">
                <a:solidFill>
                  <a:schemeClr val="tx1"/>
                </a:solidFill>
              </a:rPr>
            </a:br>
            <a:r>
              <a:rPr lang="sk-SK" sz="1900" dirty="0">
                <a:solidFill>
                  <a:schemeClr val="tx1"/>
                </a:solidFill>
              </a:rPr>
              <a:t>a) </a:t>
            </a:r>
            <a:r>
              <a:rPr lang="sk-SK" sz="1900" dirty="0">
                <a:solidFill>
                  <a:srgbClr val="FF0000"/>
                </a:solidFill>
              </a:rPr>
              <a:t>zaistil bezpečnosť inej alebo vlastnej osoby pred útokom</a:t>
            </a:r>
            <a:r>
              <a:rPr lang="sk-SK" sz="1900" dirty="0">
                <a:solidFill>
                  <a:schemeClr val="tx1"/>
                </a:solidFill>
              </a:rPr>
              <a:t>, ak sa po výzve od útoku neupustí, útok </a:t>
            </a:r>
            <a:r>
              <a:rPr lang="sk-SK" sz="1900" dirty="0" smtClean="0">
                <a:solidFill>
                  <a:schemeClr val="tx1"/>
                </a:solidFill>
              </a:rPr>
              <a:t>         bezprostredne </a:t>
            </a:r>
            <a:r>
              <a:rPr lang="sk-SK" sz="1900" dirty="0">
                <a:solidFill>
                  <a:schemeClr val="tx1"/>
                </a:solidFill>
              </a:rPr>
              <a:t>hrozí, trvá alebo podľa všetkých známok bude pokračovať, </a:t>
            </a:r>
            <a:br>
              <a:rPr lang="sk-SK" sz="1900" dirty="0">
                <a:solidFill>
                  <a:schemeClr val="tx1"/>
                </a:solidFill>
              </a:rPr>
            </a:br>
            <a:r>
              <a:rPr lang="sk-SK" sz="1900" dirty="0">
                <a:solidFill>
                  <a:schemeClr val="tx1"/>
                </a:solidFill>
              </a:rPr>
              <a:t>b) zabránil úmyselnému poškodzovaniu poľnohospodárskeho majetku, </a:t>
            </a:r>
            <a:br>
              <a:rPr lang="sk-SK" sz="1900" dirty="0">
                <a:solidFill>
                  <a:schemeClr val="tx1"/>
                </a:solidFill>
              </a:rPr>
            </a:br>
            <a:r>
              <a:rPr lang="sk-SK" sz="1900" dirty="0">
                <a:solidFill>
                  <a:schemeClr val="tx1"/>
                </a:solidFill>
              </a:rPr>
              <a:t>c) predviedol osobu uvedenú v § 7 písm. a) a b) na príslušný útvar Policajného zboru, ak kladie aktívny odpor.</a:t>
            </a:r>
            <a:br>
              <a:rPr lang="sk-SK" sz="1900" dirty="0">
                <a:solidFill>
                  <a:schemeClr val="tx1"/>
                </a:solidFill>
              </a:rPr>
            </a:br>
            <a:r>
              <a:rPr lang="sk-SK" sz="1900" dirty="0">
                <a:solidFill>
                  <a:schemeClr val="tx1"/>
                </a:solidFill>
              </a:rPr>
              <a:t/>
            </a:r>
            <a:br>
              <a:rPr lang="sk-SK" sz="1900" dirty="0">
                <a:solidFill>
                  <a:schemeClr val="tx1"/>
                </a:solidFill>
              </a:rPr>
            </a:br>
            <a:r>
              <a:rPr lang="sk-SK" sz="1900" dirty="0">
                <a:solidFill>
                  <a:schemeClr val="tx1"/>
                </a:solidFill>
              </a:rPr>
              <a:t>(2) </a:t>
            </a:r>
            <a:r>
              <a:rPr lang="sk-SK" sz="1900" dirty="0">
                <a:solidFill>
                  <a:srgbClr val="FF0000"/>
                </a:solidFill>
              </a:rPr>
              <a:t>Hmaty a chvaty </a:t>
            </a:r>
            <a:r>
              <a:rPr lang="sk-SK" sz="1900" dirty="0">
                <a:solidFill>
                  <a:schemeClr val="tx1"/>
                </a:solidFill>
              </a:rPr>
              <a:t>je člen poľnej stráže oprávnený použiť, </a:t>
            </a:r>
            <a:r>
              <a:rPr lang="sk-SK" sz="1900" dirty="0">
                <a:solidFill>
                  <a:srgbClr val="FF0000"/>
                </a:solidFill>
              </a:rPr>
              <a:t>aby predviedol osobu </a:t>
            </a:r>
            <a:r>
              <a:rPr lang="sk-SK" sz="1900" dirty="0">
                <a:solidFill>
                  <a:schemeClr val="tx1"/>
                </a:solidFill>
              </a:rPr>
              <a:t>uvedenú v § 7 písm. a) a b), pokiaľ tá kladie pasívny odpor.</a:t>
            </a:r>
            <a:br>
              <a:rPr lang="sk-SK" sz="1900" dirty="0">
                <a:solidFill>
                  <a:schemeClr val="tx1"/>
                </a:solidFill>
              </a:rPr>
            </a:br>
            <a:r>
              <a:rPr lang="sk-SK" sz="1900" dirty="0">
                <a:solidFill>
                  <a:schemeClr val="tx1"/>
                </a:solidFill>
              </a:rPr>
              <a:t/>
            </a:r>
            <a:br>
              <a:rPr lang="sk-SK" sz="1900" dirty="0">
                <a:solidFill>
                  <a:schemeClr val="tx1"/>
                </a:solidFill>
              </a:rPr>
            </a:br>
            <a:r>
              <a:rPr lang="sk-SK" sz="1900" dirty="0">
                <a:solidFill>
                  <a:schemeClr val="tx1"/>
                </a:solidFill>
              </a:rPr>
              <a:t>(3) </a:t>
            </a:r>
            <a:r>
              <a:rPr lang="sk-SK" sz="1900" dirty="0">
                <a:solidFill>
                  <a:srgbClr val="FF0000"/>
                </a:solidFill>
              </a:rPr>
              <a:t>Služobného psa </a:t>
            </a:r>
            <a:r>
              <a:rPr lang="sk-SK" sz="1900" dirty="0">
                <a:solidFill>
                  <a:schemeClr val="tx1"/>
                </a:solidFill>
              </a:rPr>
              <a:t>je člen poľnej stráže oprávnený použiť, aby zaistil bezpečnosť inej alebo vlastnej osoby, </a:t>
            </a:r>
            <a:r>
              <a:rPr lang="sk-SK" sz="1900" dirty="0">
                <a:solidFill>
                  <a:srgbClr val="FF0000"/>
                </a:solidFill>
              </a:rPr>
              <a:t>ak sa po výzve neupustí od útoku, útok bezprostredne hrozí, trvá alebo podľa všetkých známok bude pokračovať</a:t>
            </a:r>
            <a:r>
              <a:rPr lang="sk-SK" sz="1900" dirty="0">
                <a:solidFill>
                  <a:schemeClr val="tx1"/>
                </a:solidFill>
              </a:rPr>
              <a:t>, alebo aby zabránil úmyselnému poškodzovaniu poľnohospodárskeho majetku.</a:t>
            </a:r>
            <a:br>
              <a:rPr lang="sk-SK" sz="1900" dirty="0">
                <a:solidFill>
                  <a:schemeClr val="tx1"/>
                </a:solidFill>
              </a:rPr>
            </a:br>
            <a:r>
              <a:rPr lang="sk-SK" sz="1900" dirty="0">
                <a:solidFill>
                  <a:schemeClr val="tx1"/>
                </a:solidFill>
              </a:rPr>
              <a:t/>
            </a:r>
            <a:br>
              <a:rPr lang="sk-SK" sz="1900" dirty="0">
                <a:solidFill>
                  <a:schemeClr val="tx1"/>
                </a:solidFill>
              </a:rPr>
            </a:br>
            <a:r>
              <a:rPr lang="sk-SK" sz="1900" dirty="0">
                <a:solidFill>
                  <a:schemeClr val="tx1"/>
                </a:solidFill>
              </a:rPr>
              <a:t>(4) Pri zákroku proti tehotnej žene, osobe vysokého veku, osobe so zjavnou telesnou chybou a proti osobe mladšej ako 15 rokov je člen poľnej stráže oprávnený použiť z donucovacích prostriedkov iba hmaty a chvaty. Ostatné donucovacie prostriedky je člen poľnej stráže oprávnený použiť len vtedy, keď útok týchto osôb bezprostredne ohrozuje životy a zdravie iných osôb alebo člena poľnej stráže, alebo hrozí závažná škoda na majetku a nebezpečenstvo nemožno odvrátiť inak.</a:t>
            </a:r>
            <a:br>
              <a:rPr lang="sk-SK" sz="1900" dirty="0">
                <a:solidFill>
                  <a:schemeClr val="tx1"/>
                </a:solidFill>
              </a:rPr>
            </a:br>
            <a:r>
              <a:rPr lang="sk-SK" sz="1900" dirty="0">
                <a:solidFill>
                  <a:schemeClr val="tx1"/>
                </a:solidFill>
              </a:rPr>
              <a:t/>
            </a:r>
            <a:br>
              <a:rPr lang="sk-SK" sz="1900" dirty="0">
                <a:solidFill>
                  <a:schemeClr val="tx1"/>
                </a:solidFill>
              </a:rPr>
            </a:br>
            <a:r>
              <a:rPr lang="sk-SK" sz="1900" dirty="0">
                <a:solidFill>
                  <a:schemeClr val="tx1"/>
                </a:solidFill>
              </a:rPr>
              <a:t>(5) </a:t>
            </a:r>
            <a:r>
              <a:rPr lang="sk-SK" sz="1900" dirty="0">
                <a:solidFill>
                  <a:srgbClr val="FF0000"/>
                </a:solidFill>
              </a:rPr>
              <a:t>Člen poľnej stráže používa psa s náhubkom</a:t>
            </a:r>
            <a:r>
              <a:rPr lang="sk-SK" sz="1900" dirty="0">
                <a:solidFill>
                  <a:schemeClr val="tx1"/>
                </a:solidFill>
              </a:rPr>
              <a:t>. Ak to povaha a intenzita útoku, prípadne prekonanie odporu vyžaduje, môže použiť služobného psa bez náhubku.</a:t>
            </a:r>
            <a:br>
              <a:rPr lang="sk-SK" sz="1900" dirty="0">
                <a:solidFill>
                  <a:schemeClr val="tx1"/>
                </a:solidFill>
              </a:rPr>
            </a:br>
            <a:r>
              <a:rPr lang="sk-SK" sz="1900" dirty="0">
                <a:solidFill>
                  <a:schemeClr val="tx1"/>
                </a:solidFill>
              </a:rPr>
              <a:t/>
            </a:r>
            <a:br>
              <a:rPr lang="sk-SK" sz="1900" dirty="0">
                <a:solidFill>
                  <a:schemeClr val="tx1"/>
                </a:solidFill>
              </a:rPr>
            </a:br>
            <a:endParaRPr lang="sk-SK" sz="1900" dirty="0">
              <a:solidFill>
                <a:schemeClr val="tx1"/>
              </a:solidFill>
            </a:endParaRPr>
          </a:p>
          <a:p>
            <a:endParaRPr lang="sk-SK" dirty="0"/>
          </a:p>
        </p:txBody>
      </p:sp>
    </p:spTree>
    <p:extLst>
      <p:ext uri="{BB962C8B-B14F-4D97-AF65-F5344CB8AC3E}">
        <p14:creationId xmlns="" xmlns:p14="http://schemas.microsoft.com/office/powerpoint/2010/main" val="1506419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3223" y="0"/>
            <a:ext cx="8596668" cy="573206"/>
          </a:xfrm>
        </p:spPr>
        <p:txBody>
          <a:bodyPr>
            <a:normAutofit fontScale="90000"/>
          </a:bodyPr>
          <a:lstStyle/>
          <a:p>
            <a:pPr algn="ctr"/>
            <a:r>
              <a:rPr lang="sk-SK" dirty="0" smtClean="0"/>
              <a:t>Povinnosti člena poľnej stráže</a:t>
            </a:r>
            <a:endParaRPr lang="sk-SK" dirty="0"/>
          </a:p>
        </p:txBody>
      </p:sp>
      <p:sp>
        <p:nvSpPr>
          <p:cNvPr id="3" name="Zástupný symbol obsahu 2"/>
          <p:cNvSpPr>
            <a:spLocks noGrp="1"/>
          </p:cNvSpPr>
          <p:nvPr>
            <p:ph idx="1"/>
          </p:nvPr>
        </p:nvSpPr>
        <p:spPr>
          <a:xfrm>
            <a:off x="423081" y="573207"/>
            <a:ext cx="11136573" cy="5977718"/>
          </a:xfrm>
        </p:spPr>
        <p:txBody>
          <a:bodyPr>
            <a:normAutofit lnSpcReduction="10000"/>
          </a:bodyPr>
          <a:lstStyle/>
          <a:p>
            <a:r>
              <a:rPr lang="sk-SK" dirty="0">
                <a:solidFill>
                  <a:schemeClr val="tx1"/>
                </a:solidFill>
              </a:rPr>
              <a:t>(1) </a:t>
            </a:r>
            <a:r>
              <a:rPr lang="sk-SK" dirty="0">
                <a:solidFill>
                  <a:srgbClr val="FF0000"/>
                </a:solidFill>
              </a:rPr>
              <a:t>Člen poľnej stráže je povinný</a:t>
            </a:r>
            <a:br>
              <a:rPr lang="sk-SK" dirty="0">
                <a:solidFill>
                  <a:srgbClr val="FF0000"/>
                </a:solidFill>
              </a:rPr>
            </a:br>
            <a:r>
              <a:rPr lang="sk-SK" dirty="0">
                <a:solidFill>
                  <a:schemeClr val="tx1"/>
                </a:solidFill>
              </a:rPr>
              <a:t>a) </a:t>
            </a:r>
            <a:r>
              <a:rPr lang="sk-SK" dirty="0">
                <a:solidFill>
                  <a:srgbClr val="FF0000"/>
                </a:solidFill>
              </a:rPr>
              <a:t>preukázať s</a:t>
            </a:r>
            <a:r>
              <a:rPr lang="sk-SK" dirty="0">
                <a:solidFill>
                  <a:schemeClr val="tx1"/>
                </a:solidFill>
              </a:rPr>
              <a:t>a pri plnení úloh na požiadanie </a:t>
            </a:r>
            <a:r>
              <a:rPr lang="sk-SK" dirty="0">
                <a:solidFill>
                  <a:srgbClr val="FF0000"/>
                </a:solidFill>
              </a:rPr>
              <a:t>preukazom člena </a:t>
            </a:r>
            <a:r>
              <a:rPr lang="sk-SK" dirty="0">
                <a:solidFill>
                  <a:schemeClr val="tx1"/>
                </a:solidFill>
              </a:rPr>
              <a:t>poľnej stráže, </a:t>
            </a:r>
            <a:br>
              <a:rPr lang="sk-SK" dirty="0">
                <a:solidFill>
                  <a:schemeClr val="tx1"/>
                </a:solidFill>
              </a:rPr>
            </a:br>
            <a:r>
              <a:rPr lang="sk-SK" dirty="0">
                <a:solidFill>
                  <a:schemeClr val="tx1"/>
                </a:solidFill>
              </a:rPr>
              <a:t>b) </a:t>
            </a:r>
            <a:r>
              <a:rPr lang="sk-SK" dirty="0">
                <a:solidFill>
                  <a:srgbClr val="FF0000"/>
                </a:solidFill>
              </a:rPr>
              <a:t>mať pri sebe </a:t>
            </a:r>
            <a:r>
              <a:rPr lang="sk-SK" dirty="0">
                <a:solidFill>
                  <a:schemeClr val="tx1"/>
                </a:solidFill>
              </a:rPr>
              <a:t>oprávnenie na nosenie zbrane (</a:t>
            </a:r>
            <a:r>
              <a:rPr lang="sk-SK" dirty="0">
                <a:solidFill>
                  <a:srgbClr val="FF0000"/>
                </a:solidFill>
              </a:rPr>
              <a:t>zbrojný preukaz</a:t>
            </a:r>
            <a:r>
              <a:rPr lang="sk-SK" dirty="0">
                <a:solidFill>
                  <a:schemeClr val="tx1"/>
                </a:solidFill>
              </a:rPr>
              <a:t>), ktoré má pri výkone funkcie, </a:t>
            </a:r>
            <a:br>
              <a:rPr lang="sk-SK" dirty="0">
                <a:solidFill>
                  <a:schemeClr val="tx1"/>
                </a:solidFill>
              </a:rPr>
            </a:br>
            <a:r>
              <a:rPr lang="sk-SK" dirty="0">
                <a:solidFill>
                  <a:schemeClr val="tx1"/>
                </a:solidFill>
              </a:rPr>
              <a:t>c) </a:t>
            </a:r>
            <a:r>
              <a:rPr lang="sk-SK" dirty="0">
                <a:solidFill>
                  <a:srgbClr val="FF0000"/>
                </a:solidFill>
              </a:rPr>
              <a:t>bezodkladne odovzdať predvedenú osobu príslušnému úradu Policajného zboru</a:t>
            </a:r>
            <a:r>
              <a:rPr lang="sk-SK" dirty="0">
                <a:solidFill>
                  <a:schemeClr val="tx1"/>
                </a:solidFill>
              </a:rPr>
              <a:t>, </a:t>
            </a:r>
            <a:br>
              <a:rPr lang="sk-SK" dirty="0">
                <a:solidFill>
                  <a:schemeClr val="tx1"/>
                </a:solidFill>
              </a:rPr>
            </a:br>
            <a:r>
              <a:rPr lang="sk-SK" dirty="0">
                <a:solidFill>
                  <a:schemeClr val="tx1"/>
                </a:solidFill>
              </a:rPr>
              <a:t>d) </a:t>
            </a:r>
            <a:r>
              <a:rPr lang="sk-SK" dirty="0">
                <a:solidFill>
                  <a:srgbClr val="FF0000"/>
                </a:solidFill>
              </a:rPr>
              <a:t>oznamovať priestupky a prispievať k ich objasňovaniu </a:t>
            </a:r>
            <a:r>
              <a:rPr lang="sk-SK" dirty="0">
                <a:solidFill>
                  <a:schemeClr val="tx1"/>
                </a:solidFill>
              </a:rPr>
              <a:t>a oznamovať trestné činy, ako aj podozrivé osoby príslušným orgánom, /7/</a:t>
            </a:r>
            <a:br>
              <a:rPr lang="sk-SK" dirty="0">
                <a:solidFill>
                  <a:schemeClr val="tx1"/>
                </a:solidFill>
              </a:rPr>
            </a:br>
            <a:r>
              <a:rPr lang="sk-SK" dirty="0">
                <a:solidFill>
                  <a:schemeClr val="tx1"/>
                </a:solidFill>
              </a:rPr>
              <a:t>e) </a:t>
            </a:r>
            <a:r>
              <a:rPr lang="sk-SK" dirty="0">
                <a:solidFill>
                  <a:srgbClr val="FF0000"/>
                </a:solidFill>
              </a:rPr>
              <a:t>bezodkladne odovzdať vec odňatú</a:t>
            </a:r>
            <a:r>
              <a:rPr lang="sk-SK" dirty="0">
                <a:solidFill>
                  <a:schemeClr val="tx1"/>
                </a:solidFill>
              </a:rPr>
              <a:t> podľa § 7 písm. c) orgánu, ktorý rozhoduje o protiprávnom konaní, ktorým bola vec získaná, </a:t>
            </a:r>
            <a:br>
              <a:rPr lang="sk-SK" dirty="0">
                <a:solidFill>
                  <a:schemeClr val="tx1"/>
                </a:solidFill>
              </a:rPr>
            </a:br>
            <a:r>
              <a:rPr lang="sk-SK" dirty="0">
                <a:solidFill>
                  <a:schemeClr val="tx1"/>
                </a:solidFill>
              </a:rPr>
              <a:t>f) </a:t>
            </a:r>
            <a:r>
              <a:rPr lang="sk-SK" dirty="0">
                <a:solidFill>
                  <a:srgbClr val="FF0000"/>
                </a:solidFill>
              </a:rPr>
              <a:t>oznámiť vlastníkovi </a:t>
            </a:r>
            <a:r>
              <a:rPr lang="sk-SK" dirty="0">
                <a:solidFill>
                  <a:schemeClr val="tx1"/>
                </a:solidFill>
              </a:rPr>
              <a:t>alebo spoločenstvu vlastníkov poľnohospodárskej pôdy </a:t>
            </a:r>
            <a:r>
              <a:rPr lang="sk-SK" dirty="0">
                <a:solidFill>
                  <a:srgbClr val="FF0000"/>
                </a:solidFill>
              </a:rPr>
              <a:t>zistenú škodu na poľnohospodárskom majetku</a:t>
            </a:r>
            <a:r>
              <a:rPr lang="sk-SK" dirty="0">
                <a:solidFill>
                  <a:schemeClr val="tx1"/>
                </a:solidFill>
              </a:rPr>
              <a:t>, prípadne aj fyzickú osobu alebo právnickú osobu, ktoré škodu spôsobili, </a:t>
            </a:r>
            <a:br>
              <a:rPr lang="sk-SK" dirty="0">
                <a:solidFill>
                  <a:schemeClr val="tx1"/>
                </a:solidFill>
              </a:rPr>
            </a:br>
            <a:r>
              <a:rPr lang="sk-SK" dirty="0">
                <a:solidFill>
                  <a:schemeClr val="tx1"/>
                </a:solidFill>
              </a:rPr>
              <a:t>g) oznámiť okresnému úradu, ktorý ho zapísal do zoznamu, stratu preukazu člena poľnej stráže, </a:t>
            </a:r>
            <a:br>
              <a:rPr lang="sk-SK" dirty="0">
                <a:solidFill>
                  <a:schemeClr val="tx1"/>
                </a:solidFill>
              </a:rPr>
            </a:br>
            <a:r>
              <a:rPr lang="sk-SK" dirty="0">
                <a:solidFill>
                  <a:schemeClr val="tx1"/>
                </a:solidFill>
              </a:rPr>
              <a:t>h) odovzdať príslušnému okresnému úradu preukaz člena poľnej stráže v prípade vyškrtnutia zo zoznamu členov poľnej stráže.</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(2) </a:t>
            </a:r>
            <a:r>
              <a:rPr lang="sk-SK" dirty="0">
                <a:solidFill>
                  <a:srgbClr val="FF0000"/>
                </a:solidFill>
              </a:rPr>
              <a:t>Pri použití zbrane je člen poľnej stráže povinný</a:t>
            </a:r>
            <a:r>
              <a:rPr lang="sk-SK" dirty="0">
                <a:solidFill>
                  <a:schemeClr val="tx1"/>
                </a:solidFill>
              </a:rPr>
              <a:t/>
            </a:r>
            <a:br>
              <a:rPr lang="sk-SK" dirty="0">
                <a:solidFill>
                  <a:schemeClr val="tx1"/>
                </a:solidFill>
              </a:rPr>
            </a:br>
            <a:r>
              <a:rPr lang="sk-SK" dirty="0">
                <a:solidFill>
                  <a:schemeClr val="tx1"/>
                </a:solidFill>
              </a:rPr>
              <a:t>a) zachovávať nevyhnutnú opatrnosť, najmä aby nebol ohrozený život osôb, </a:t>
            </a:r>
            <a:br>
              <a:rPr lang="sk-SK" dirty="0">
                <a:solidFill>
                  <a:schemeClr val="tx1"/>
                </a:solidFill>
              </a:rPr>
            </a:br>
            <a:r>
              <a:rPr lang="sk-SK" dirty="0">
                <a:solidFill>
                  <a:schemeClr val="tx1"/>
                </a:solidFill>
              </a:rPr>
              <a:t>b) čo najviac šetriť život osoby, proti ktorej zákrok smeruje, </a:t>
            </a:r>
            <a:br>
              <a:rPr lang="sk-SK" dirty="0">
                <a:solidFill>
                  <a:schemeClr val="tx1"/>
                </a:solidFill>
              </a:rPr>
            </a:br>
            <a:r>
              <a:rPr lang="sk-SK" dirty="0">
                <a:solidFill>
                  <a:schemeClr val="tx1"/>
                </a:solidFill>
              </a:rPr>
              <a:t>c) zistiť priame následky použitia zbrane, len čo tak môže urobiť bez ohrozenia seba alebo inej osoby, poranenému poskytnúť pomoc alebo zabezpečiť lekárske ošetrenie, </a:t>
            </a:r>
            <a:br>
              <a:rPr lang="sk-SK" dirty="0">
                <a:solidFill>
                  <a:schemeClr val="tx1"/>
                </a:solidFill>
              </a:rPr>
            </a:br>
            <a:r>
              <a:rPr lang="sk-SK" dirty="0">
                <a:solidFill>
                  <a:schemeClr val="tx1"/>
                </a:solidFill>
              </a:rPr>
              <a:t>d) o použití zbrane proti osobe bezodkladne upovedomiť útvar Policajného zboru.</a:t>
            </a:r>
            <a:br>
              <a:rPr lang="sk-SK" dirty="0">
                <a:solidFill>
                  <a:schemeClr val="tx1"/>
                </a:solidFill>
              </a:rPr>
            </a:br>
            <a:r>
              <a:rPr lang="sk-SK" dirty="0">
                <a:solidFill>
                  <a:schemeClr val="tx1"/>
                </a:solidFill>
              </a:rPr>
              <a:t/>
            </a:r>
            <a:br>
              <a:rPr lang="sk-SK" dirty="0">
                <a:solidFill>
                  <a:schemeClr val="tx1"/>
                </a:solidFill>
              </a:rPr>
            </a:br>
            <a:r>
              <a:rPr lang="sk-SK" dirty="0">
                <a:solidFill>
                  <a:schemeClr val="tx1"/>
                </a:solidFill>
              </a:rPr>
              <a:t/>
            </a:r>
            <a:br>
              <a:rPr lang="sk-SK" dirty="0">
                <a:solidFill>
                  <a:schemeClr val="tx1"/>
                </a:solidFill>
              </a:rPr>
            </a:br>
            <a:endParaRPr lang="sk-SK" dirty="0">
              <a:solidFill>
                <a:schemeClr val="tx1"/>
              </a:solidFill>
            </a:endParaRPr>
          </a:p>
          <a:p>
            <a:endParaRPr lang="sk-SK" dirty="0"/>
          </a:p>
        </p:txBody>
      </p:sp>
    </p:spTree>
    <p:extLst>
      <p:ext uri="{BB962C8B-B14F-4D97-AF65-F5344CB8AC3E}">
        <p14:creationId xmlns="" xmlns:p14="http://schemas.microsoft.com/office/powerpoint/2010/main" val="37872457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8277" y="668741"/>
            <a:ext cx="8596668" cy="627797"/>
          </a:xfrm>
        </p:spPr>
        <p:txBody>
          <a:bodyPr>
            <a:normAutofit fontScale="90000"/>
          </a:bodyPr>
          <a:lstStyle/>
          <a:p>
            <a:pPr algn="ctr"/>
            <a:r>
              <a:rPr lang="sk-SK" dirty="0" smtClean="0"/>
              <a:t>Poľovníci </a:t>
            </a:r>
            <a:br>
              <a:rPr lang="sk-SK" dirty="0" smtClean="0"/>
            </a:br>
            <a:r>
              <a:rPr lang="sk-SK" dirty="0" smtClean="0"/>
              <a:t>Psy a mačky</a:t>
            </a:r>
            <a:endParaRPr lang="sk-SK" dirty="0"/>
          </a:p>
        </p:txBody>
      </p:sp>
      <p:sp>
        <p:nvSpPr>
          <p:cNvPr id="3" name="Zástupný symbol obsahu 2"/>
          <p:cNvSpPr>
            <a:spLocks noGrp="1"/>
          </p:cNvSpPr>
          <p:nvPr>
            <p:ph idx="1"/>
          </p:nvPr>
        </p:nvSpPr>
        <p:spPr>
          <a:xfrm>
            <a:off x="718277" y="1951630"/>
            <a:ext cx="9735908" cy="5413565"/>
          </a:xfrm>
        </p:spPr>
        <p:txBody>
          <a:bodyPr/>
          <a:lstStyle/>
          <a:p>
            <a:pPr marL="0" indent="0">
              <a:buNone/>
            </a:pPr>
            <a:endParaRPr lang="sk-SK" dirty="0" smtClean="0">
              <a:solidFill>
                <a:schemeClr val="tx1"/>
              </a:solidFill>
            </a:endParaRPr>
          </a:p>
          <a:p>
            <a:pPr marL="0" indent="0">
              <a:buNone/>
            </a:pPr>
            <a:r>
              <a:rPr lang="sk-SK" dirty="0" smtClean="0">
                <a:solidFill>
                  <a:schemeClr val="tx1"/>
                </a:solidFill>
              </a:rPr>
              <a:t>Problematiku poľovníkov,  psov a mačiek rieši viacero zákonov, hlavne:</a:t>
            </a:r>
          </a:p>
          <a:p>
            <a:pPr marL="0" indent="0">
              <a:buNone/>
            </a:pPr>
            <a:endParaRPr lang="sk-SK" dirty="0" smtClean="0">
              <a:solidFill>
                <a:schemeClr val="tx1"/>
              </a:solidFill>
            </a:endParaRPr>
          </a:p>
          <a:p>
            <a:pPr marL="0" indent="0">
              <a:buNone/>
            </a:pPr>
            <a:r>
              <a:rPr lang="sk-SK" dirty="0" smtClean="0">
                <a:solidFill>
                  <a:schemeClr val="tx1"/>
                </a:solidFill>
              </a:rPr>
              <a:t>Zákon č.</a:t>
            </a:r>
            <a:r>
              <a:rPr lang="en-US" dirty="0" smtClean="0">
                <a:solidFill>
                  <a:schemeClr val="tx1"/>
                </a:solidFill>
              </a:rPr>
              <a:t> </a:t>
            </a:r>
            <a:r>
              <a:rPr lang="en-US" dirty="0">
                <a:solidFill>
                  <a:schemeClr val="tx1"/>
                </a:solidFill>
              </a:rPr>
              <a:t>274/2009 </a:t>
            </a:r>
            <a:r>
              <a:rPr lang="en-US" dirty="0" err="1">
                <a:solidFill>
                  <a:schemeClr val="tx1"/>
                </a:solidFill>
              </a:rPr>
              <a:t>Z.z</a:t>
            </a:r>
            <a:r>
              <a:rPr lang="en-US" dirty="0" smtClean="0">
                <a:solidFill>
                  <a:schemeClr val="tx1"/>
                </a:solidFill>
              </a:rPr>
              <a:t>.</a:t>
            </a:r>
            <a:r>
              <a:rPr lang="sk-SK" dirty="0">
                <a:solidFill>
                  <a:schemeClr val="tx1"/>
                </a:solidFill>
              </a:rPr>
              <a:t> </a:t>
            </a:r>
            <a:r>
              <a:rPr lang="en-US" dirty="0" smtClean="0">
                <a:solidFill>
                  <a:schemeClr val="tx1"/>
                </a:solidFill>
              </a:rPr>
              <a:t>o </a:t>
            </a:r>
            <a:r>
              <a:rPr lang="en-US" dirty="0">
                <a:solidFill>
                  <a:schemeClr val="tx1"/>
                </a:solidFill>
              </a:rPr>
              <a:t>poľovníctve a o zmene a doplnení niektorých </a:t>
            </a:r>
            <a:r>
              <a:rPr lang="en-US" dirty="0" smtClean="0">
                <a:solidFill>
                  <a:schemeClr val="tx1"/>
                </a:solidFill>
              </a:rPr>
              <a:t>zákono</a:t>
            </a:r>
            <a:r>
              <a:rPr lang="sk-SK" dirty="0" smtClean="0">
                <a:solidFill>
                  <a:schemeClr val="tx1"/>
                </a:solidFill>
              </a:rPr>
              <a:t>v</a:t>
            </a:r>
          </a:p>
          <a:p>
            <a:pPr marL="0" indent="0">
              <a:buNone/>
            </a:pPr>
            <a:r>
              <a:rPr lang="sk-SK" dirty="0" smtClean="0">
                <a:solidFill>
                  <a:schemeClr val="tx1"/>
                </a:solidFill>
              </a:rPr>
              <a:t>Zákon č. 543/2002 Z.Z o ochrane prírody</a:t>
            </a:r>
          </a:p>
          <a:p>
            <a:pPr marL="0" indent="0">
              <a:buNone/>
            </a:pPr>
            <a:r>
              <a:rPr lang="sk-SK" dirty="0" smtClean="0">
                <a:solidFill>
                  <a:schemeClr val="tx1"/>
                </a:solidFill>
              </a:rPr>
              <a:t>Zákon č. 282/2002 </a:t>
            </a:r>
            <a:r>
              <a:rPr lang="sk-SK" dirty="0" err="1" smtClean="0">
                <a:solidFill>
                  <a:schemeClr val="tx1"/>
                </a:solidFill>
              </a:rPr>
              <a:t>Z.z</a:t>
            </a:r>
            <a:r>
              <a:rPr lang="sk-SK" dirty="0" smtClean="0">
                <a:solidFill>
                  <a:schemeClr val="tx1"/>
                </a:solidFill>
              </a:rPr>
              <a:t>. o chove psov</a:t>
            </a:r>
          </a:p>
          <a:p>
            <a:pPr marL="0" indent="0">
              <a:buNone/>
            </a:pPr>
            <a:r>
              <a:rPr lang="sk-SK" dirty="0" smtClean="0">
                <a:solidFill>
                  <a:schemeClr val="tx1"/>
                </a:solidFill>
              </a:rPr>
              <a:t>Vyhláška č.359/2011 ktorým sa ustanovujú požiadavky na niektoré potravinárske </a:t>
            </a:r>
          </a:p>
          <a:p>
            <a:pPr marL="0" indent="0">
              <a:buNone/>
            </a:pPr>
            <a:r>
              <a:rPr lang="sk-SK" dirty="0" smtClean="0">
                <a:solidFill>
                  <a:schemeClr val="tx1"/>
                </a:solidFill>
              </a:rPr>
              <a:t>prevádzkarne a na malé množstvá</a:t>
            </a:r>
            <a:endParaRPr lang="sk-SK" dirty="0">
              <a:solidFill>
                <a:schemeClr val="tx1"/>
              </a:solidFill>
            </a:endParaRPr>
          </a:p>
        </p:txBody>
      </p:sp>
    </p:spTree>
    <p:extLst>
      <p:ext uri="{BB962C8B-B14F-4D97-AF65-F5344CB8AC3E}">
        <p14:creationId xmlns="" xmlns:p14="http://schemas.microsoft.com/office/powerpoint/2010/main" val="24461800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7673" y="0"/>
            <a:ext cx="10426888" cy="941696"/>
          </a:xfrm>
        </p:spPr>
        <p:txBody>
          <a:bodyPr>
            <a:normAutofit fontScale="90000"/>
          </a:bodyPr>
          <a:lstStyle/>
          <a:p>
            <a:pPr algn="ctr"/>
            <a:r>
              <a:rPr lang="sk-SK" sz="4000" dirty="0">
                <a:solidFill>
                  <a:schemeClr val="tx1"/>
                </a:solidFill>
              </a:rPr>
              <a:t>Zákon č.</a:t>
            </a:r>
            <a:r>
              <a:rPr lang="en-US" sz="4000" dirty="0">
                <a:solidFill>
                  <a:schemeClr val="tx1"/>
                </a:solidFill>
              </a:rPr>
              <a:t> 274/2009 </a:t>
            </a:r>
            <a:r>
              <a:rPr lang="en-US" sz="4000" dirty="0" err="1">
                <a:solidFill>
                  <a:schemeClr val="tx1"/>
                </a:solidFill>
              </a:rPr>
              <a:t>Z.z</a:t>
            </a:r>
            <a:r>
              <a:rPr lang="en-US" sz="4000" dirty="0">
                <a:solidFill>
                  <a:schemeClr val="tx1"/>
                </a:solidFill>
              </a:rPr>
              <a:t>.</a:t>
            </a:r>
            <a:r>
              <a:rPr lang="sk-SK" sz="4000" dirty="0">
                <a:solidFill>
                  <a:schemeClr val="tx1"/>
                </a:solidFill>
              </a:rPr>
              <a:t> </a:t>
            </a:r>
            <a:r>
              <a:rPr lang="en-US" sz="4000" dirty="0">
                <a:solidFill>
                  <a:schemeClr val="tx1"/>
                </a:solidFill>
              </a:rPr>
              <a:t>o </a:t>
            </a:r>
            <a:r>
              <a:rPr lang="en-US" sz="4000" dirty="0" err="1" smtClean="0">
                <a:solidFill>
                  <a:schemeClr val="tx1"/>
                </a:solidFill>
              </a:rPr>
              <a:t>poľovníctve</a:t>
            </a:r>
            <a:r>
              <a:rPr lang="sk-SK" sz="4000" dirty="0" smtClean="0">
                <a:solidFill>
                  <a:schemeClr val="tx1"/>
                </a:solidFill>
              </a:rPr>
              <a:t/>
            </a:r>
            <a:br>
              <a:rPr lang="sk-SK" sz="4000" dirty="0" smtClean="0">
                <a:solidFill>
                  <a:schemeClr val="tx1"/>
                </a:solidFill>
              </a:rPr>
            </a:br>
            <a:r>
              <a:rPr lang="en-US" dirty="0" err="1" smtClean="0">
                <a:solidFill>
                  <a:srgbClr val="92D050"/>
                </a:solidFill>
              </a:rPr>
              <a:t>Práva</a:t>
            </a:r>
            <a:r>
              <a:rPr lang="en-US" dirty="0" smtClean="0">
                <a:solidFill>
                  <a:srgbClr val="92D050"/>
                </a:solidFill>
              </a:rPr>
              <a:t> </a:t>
            </a:r>
            <a:r>
              <a:rPr lang="en-US" dirty="0">
                <a:solidFill>
                  <a:srgbClr val="92D050"/>
                </a:solidFill>
              </a:rPr>
              <a:t>a povinnosti člena </a:t>
            </a:r>
            <a:r>
              <a:rPr lang="en-US" dirty="0" err="1">
                <a:solidFill>
                  <a:srgbClr val="92D050"/>
                </a:solidFill>
              </a:rPr>
              <a:t>poľovníckej</a:t>
            </a:r>
            <a:r>
              <a:rPr lang="en-US" dirty="0">
                <a:solidFill>
                  <a:srgbClr val="92D050"/>
                </a:solidFill>
              </a:rPr>
              <a:t> </a:t>
            </a:r>
            <a:r>
              <a:rPr lang="en-US" dirty="0" err="1" smtClean="0">
                <a:solidFill>
                  <a:srgbClr val="92D050"/>
                </a:solidFill>
              </a:rPr>
              <a:t>stráže</a:t>
            </a:r>
            <a:r>
              <a:rPr lang="sk-SK" dirty="0" smtClean="0"/>
              <a:t/>
            </a:r>
            <a:br>
              <a:rPr lang="sk-SK" dirty="0" smtClean="0"/>
            </a:br>
            <a:r>
              <a:rPr lang="sk-SK" dirty="0" smtClean="0"/>
              <a:t> </a:t>
            </a:r>
            <a:br>
              <a:rPr lang="sk-SK" dirty="0" smtClean="0"/>
            </a:br>
            <a:r>
              <a:rPr lang="sk-SK" dirty="0"/>
              <a:t/>
            </a:r>
            <a:br>
              <a:rPr lang="sk-SK" dirty="0"/>
            </a:br>
            <a:r>
              <a:rPr lang="en-US" dirty="0"/>
              <a:t> </a:t>
            </a:r>
            <a:r>
              <a:rPr lang="sk-SK" dirty="0"/>
              <a:t/>
            </a:r>
            <a:br>
              <a:rPr lang="sk-SK" dirty="0"/>
            </a:br>
            <a:endParaRPr lang="sk-SK" dirty="0"/>
          </a:p>
        </p:txBody>
      </p:sp>
      <p:sp>
        <p:nvSpPr>
          <p:cNvPr id="3" name="Zástupný symbol obsahu 2"/>
          <p:cNvSpPr>
            <a:spLocks noGrp="1"/>
          </p:cNvSpPr>
          <p:nvPr>
            <p:ph idx="1"/>
          </p:nvPr>
        </p:nvSpPr>
        <p:spPr>
          <a:xfrm>
            <a:off x="286603" y="1310186"/>
            <a:ext cx="11041039" cy="5793474"/>
          </a:xfrm>
        </p:spPr>
        <p:txBody>
          <a:bodyPr>
            <a:normAutofit/>
          </a:bodyPr>
          <a:lstStyle/>
          <a:p>
            <a:pPr marL="0" lvl="0" indent="0" hangingPunct="0">
              <a:buNone/>
            </a:pPr>
            <a:r>
              <a:rPr lang="sk-SK" b="1" u="sng" dirty="0" smtClean="0">
                <a:solidFill>
                  <a:schemeClr val="tx1"/>
                </a:solidFill>
              </a:rPr>
              <a:t>§29  </a:t>
            </a:r>
          </a:p>
          <a:p>
            <a:pPr marL="0" lvl="0" indent="0" hangingPunct="0">
              <a:buNone/>
            </a:pPr>
            <a:r>
              <a:rPr lang="en-US" b="1" u="sng" dirty="0" smtClean="0">
                <a:solidFill>
                  <a:schemeClr val="tx1"/>
                </a:solidFill>
              </a:rPr>
              <a:t>(1</a:t>
            </a:r>
            <a:r>
              <a:rPr lang="en-US" b="1" u="sng" dirty="0">
                <a:solidFill>
                  <a:schemeClr val="tx1"/>
                </a:solidFill>
              </a:rPr>
              <a:t>) </a:t>
            </a:r>
            <a:r>
              <a:rPr lang="en-US" b="1" u="sng" dirty="0" err="1">
                <a:solidFill>
                  <a:schemeClr val="tx1"/>
                </a:solidFill>
              </a:rPr>
              <a:t>Člen</a:t>
            </a:r>
            <a:r>
              <a:rPr lang="en-US" b="1" u="sng" dirty="0">
                <a:solidFill>
                  <a:schemeClr val="tx1"/>
                </a:solidFill>
              </a:rPr>
              <a:t> poľovníckej stráže je </a:t>
            </a:r>
            <a:r>
              <a:rPr lang="en-US" b="1" u="sng" dirty="0" err="1">
                <a:solidFill>
                  <a:schemeClr val="tx1"/>
                </a:solidFill>
              </a:rPr>
              <a:t>pri</a:t>
            </a:r>
            <a:r>
              <a:rPr lang="en-US" b="1" u="sng" dirty="0">
                <a:solidFill>
                  <a:schemeClr val="tx1"/>
                </a:solidFill>
              </a:rPr>
              <a:t> </a:t>
            </a:r>
            <a:r>
              <a:rPr lang="en-US" b="1" u="sng" dirty="0" err="1">
                <a:solidFill>
                  <a:schemeClr val="tx1"/>
                </a:solidFill>
              </a:rPr>
              <a:t>plnení</a:t>
            </a:r>
            <a:r>
              <a:rPr lang="en-US" b="1" u="sng" dirty="0">
                <a:solidFill>
                  <a:schemeClr val="tx1"/>
                </a:solidFill>
              </a:rPr>
              <a:t> </a:t>
            </a:r>
            <a:r>
              <a:rPr lang="en-US" b="1" u="sng" dirty="0" err="1">
                <a:solidFill>
                  <a:schemeClr val="tx1"/>
                </a:solidFill>
              </a:rPr>
              <a:t>úloh</a:t>
            </a:r>
            <a:r>
              <a:rPr lang="en-US" b="1" u="sng" dirty="0">
                <a:solidFill>
                  <a:schemeClr val="tx1"/>
                </a:solidFill>
              </a:rPr>
              <a:t> </a:t>
            </a:r>
            <a:r>
              <a:rPr lang="en-US" b="1" u="sng" dirty="0" err="1">
                <a:solidFill>
                  <a:schemeClr val="tx1"/>
                </a:solidFill>
              </a:rPr>
              <a:t>podľa</a:t>
            </a:r>
            <a:r>
              <a:rPr lang="en-US" b="1" u="sng" dirty="0">
                <a:solidFill>
                  <a:schemeClr val="tx1"/>
                </a:solidFill>
              </a:rPr>
              <a:t> </a:t>
            </a:r>
            <a:r>
              <a:rPr lang="en-US" b="1" u="sng" dirty="0" err="1">
                <a:solidFill>
                  <a:schemeClr val="tx1"/>
                </a:solidFill>
              </a:rPr>
              <a:t>tohto</a:t>
            </a:r>
            <a:r>
              <a:rPr lang="en-US" b="1" u="sng" dirty="0">
                <a:solidFill>
                  <a:schemeClr val="tx1"/>
                </a:solidFill>
              </a:rPr>
              <a:t> </a:t>
            </a:r>
            <a:r>
              <a:rPr lang="en-US" b="1" u="sng" dirty="0" err="1">
                <a:solidFill>
                  <a:schemeClr val="tx1"/>
                </a:solidFill>
              </a:rPr>
              <a:t>zákona</a:t>
            </a:r>
            <a:r>
              <a:rPr lang="en-US" u="sng" dirty="0">
                <a:solidFill>
                  <a:schemeClr val="tx1"/>
                </a:solidFill>
              </a:rPr>
              <a:t> </a:t>
            </a:r>
            <a:r>
              <a:rPr lang="en-US" u="sng" dirty="0" err="1" smtClean="0">
                <a:solidFill>
                  <a:srgbClr val="FF0000"/>
                </a:solidFill>
              </a:rPr>
              <a:t>oprávnený</a:t>
            </a:r>
            <a:endParaRPr lang="sk-SK" b="1" u="sng" dirty="0" smtClean="0">
              <a:solidFill>
                <a:srgbClr val="FF0000"/>
              </a:solidFill>
            </a:endParaRPr>
          </a:p>
          <a:p>
            <a:pPr marL="0" lvl="0" indent="0" hangingPunct="0">
              <a:buNone/>
            </a:pPr>
            <a:r>
              <a:rPr lang="sk-SK" dirty="0" smtClean="0">
                <a:solidFill>
                  <a:schemeClr val="tx1"/>
                </a:solidFill>
              </a:rPr>
              <a:t>f) </a:t>
            </a:r>
            <a:r>
              <a:rPr lang="en-US" dirty="0" err="1" smtClean="0">
                <a:solidFill>
                  <a:srgbClr val="FF0000"/>
                </a:solidFill>
              </a:rPr>
              <a:t>usmrtiť</a:t>
            </a:r>
            <a:r>
              <a:rPr lang="en-US" dirty="0" smtClean="0">
                <a:solidFill>
                  <a:srgbClr val="FF0000"/>
                </a:solidFill>
              </a:rPr>
              <a:t> </a:t>
            </a:r>
            <a:r>
              <a:rPr lang="en-US" dirty="0">
                <a:solidFill>
                  <a:srgbClr val="FF0000"/>
                </a:solidFill>
              </a:rPr>
              <a:t>v </a:t>
            </a:r>
            <a:r>
              <a:rPr lang="en-US" dirty="0" err="1">
                <a:solidFill>
                  <a:srgbClr val="FF0000"/>
                </a:solidFill>
              </a:rPr>
              <a:t>poľovnom</a:t>
            </a:r>
            <a:r>
              <a:rPr lang="en-US" dirty="0">
                <a:solidFill>
                  <a:srgbClr val="FF0000"/>
                </a:solidFill>
              </a:rPr>
              <a:t> </a:t>
            </a:r>
            <a:r>
              <a:rPr lang="en-US" dirty="0" err="1">
                <a:solidFill>
                  <a:srgbClr val="FF0000"/>
                </a:solidFill>
              </a:rPr>
              <a:t>revíri</a:t>
            </a:r>
            <a:r>
              <a:rPr lang="en-US" dirty="0">
                <a:solidFill>
                  <a:srgbClr val="FF0000"/>
                </a:solidFill>
              </a:rPr>
              <a:t> </a:t>
            </a:r>
            <a:r>
              <a:rPr lang="en-US" dirty="0" err="1">
                <a:solidFill>
                  <a:srgbClr val="FF0000"/>
                </a:solidFill>
              </a:rPr>
              <a:t>voľne</a:t>
            </a:r>
            <a:r>
              <a:rPr lang="en-US" dirty="0">
                <a:solidFill>
                  <a:srgbClr val="FF0000"/>
                </a:solidFill>
              </a:rPr>
              <a:t> </a:t>
            </a:r>
            <a:r>
              <a:rPr lang="en-US" dirty="0" err="1">
                <a:solidFill>
                  <a:srgbClr val="FF0000"/>
                </a:solidFill>
              </a:rPr>
              <a:t>sa</a:t>
            </a:r>
            <a:r>
              <a:rPr lang="en-US" dirty="0">
                <a:solidFill>
                  <a:srgbClr val="FF0000"/>
                </a:solidFill>
              </a:rPr>
              <a:t> </a:t>
            </a:r>
            <a:r>
              <a:rPr lang="en-US" dirty="0" err="1">
                <a:solidFill>
                  <a:srgbClr val="FF0000"/>
                </a:solidFill>
              </a:rPr>
              <a:t>pohybujúceho</a:t>
            </a:r>
            <a:r>
              <a:rPr lang="en-US" dirty="0">
                <a:solidFill>
                  <a:srgbClr val="FF0000"/>
                </a:solidFill>
              </a:rPr>
              <a:t> </a:t>
            </a:r>
            <a:r>
              <a:rPr lang="en-US" dirty="0" err="1" smtClean="0">
                <a:solidFill>
                  <a:srgbClr val="FF0000"/>
                </a:solidFill>
              </a:rPr>
              <a:t>psa</a:t>
            </a:r>
            <a:r>
              <a:rPr lang="sk-SK" dirty="0" smtClean="0">
                <a:solidFill>
                  <a:srgbClr val="FF0000"/>
                </a:solidFill>
              </a:rPr>
              <a:t> </a:t>
            </a:r>
            <a:r>
              <a:rPr lang="en-US" baseline="30000" dirty="0" smtClean="0">
                <a:solidFill>
                  <a:srgbClr val="FF0000"/>
                </a:solidFill>
              </a:rPr>
              <a:t>19)</a:t>
            </a:r>
            <a:r>
              <a:rPr lang="en-US" dirty="0" smtClean="0">
                <a:solidFill>
                  <a:srgbClr val="FF0000"/>
                </a:solidFill>
              </a:rPr>
              <a:t> </a:t>
            </a:r>
            <a:r>
              <a:rPr lang="en-US" dirty="0" err="1" smtClean="0">
                <a:solidFill>
                  <a:schemeClr val="tx1"/>
                </a:solidFill>
              </a:rPr>
              <a:t>vo</a:t>
            </a:r>
            <a:r>
              <a:rPr lang="en-US" dirty="0" smtClean="0">
                <a:solidFill>
                  <a:schemeClr val="tx1"/>
                </a:solidFill>
              </a:rPr>
              <a:t> </a:t>
            </a:r>
            <a:r>
              <a:rPr lang="en-US" dirty="0" err="1" smtClean="0">
                <a:solidFill>
                  <a:schemeClr val="tx1"/>
                </a:solidFill>
              </a:rPr>
              <a:t>vzdialenosti</a:t>
            </a:r>
            <a:r>
              <a:rPr lang="en-US" dirty="0" smtClean="0">
                <a:solidFill>
                  <a:schemeClr val="tx1"/>
                </a:solidFill>
              </a:rPr>
              <a:t> </a:t>
            </a:r>
            <a:r>
              <a:rPr lang="sk-SK" dirty="0" smtClean="0">
                <a:solidFill>
                  <a:schemeClr val="tx1"/>
                </a:solidFill>
              </a:rPr>
              <a:t>  </a:t>
            </a:r>
            <a:r>
              <a:rPr lang="en-US" dirty="0" err="1" smtClean="0">
                <a:solidFill>
                  <a:schemeClr val="tx1"/>
                </a:solidFill>
              </a:rPr>
              <a:t>väčšej</a:t>
            </a:r>
            <a:r>
              <a:rPr lang="en-US" dirty="0" smtClean="0">
                <a:solidFill>
                  <a:schemeClr val="tx1"/>
                </a:solidFill>
              </a:rPr>
              <a:t> </a:t>
            </a:r>
            <a:r>
              <a:rPr lang="en-US" dirty="0" err="1">
                <a:solidFill>
                  <a:schemeClr val="tx1"/>
                </a:solidFill>
              </a:rPr>
              <a:t>ako</a:t>
            </a:r>
            <a:r>
              <a:rPr lang="en-US" dirty="0">
                <a:solidFill>
                  <a:schemeClr val="tx1"/>
                </a:solidFill>
              </a:rPr>
              <a:t> </a:t>
            </a:r>
            <a:r>
              <a:rPr lang="en-US" dirty="0">
                <a:solidFill>
                  <a:srgbClr val="FF0000"/>
                </a:solidFill>
              </a:rPr>
              <a:t>200 m </a:t>
            </a:r>
            <a:r>
              <a:rPr lang="en-US" dirty="0">
                <a:solidFill>
                  <a:schemeClr val="tx1"/>
                </a:solidFill>
              </a:rPr>
              <a:t>od </a:t>
            </a:r>
            <a:r>
              <a:rPr lang="en-US" dirty="0" err="1">
                <a:solidFill>
                  <a:schemeClr val="tx1"/>
                </a:solidFill>
              </a:rPr>
              <a:t>najbližšej</a:t>
            </a:r>
            <a:r>
              <a:rPr lang="en-US" dirty="0">
                <a:solidFill>
                  <a:schemeClr val="tx1"/>
                </a:solidFill>
              </a:rPr>
              <a:t> </a:t>
            </a:r>
            <a:r>
              <a:rPr lang="en-US" dirty="0" err="1">
                <a:solidFill>
                  <a:schemeClr val="tx1"/>
                </a:solidFill>
              </a:rPr>
              <a:t>pozemnej</a:t>
            </a:r>
            <a:r>
              <a:rPr lang="en-US" dirty="0">
                <a:solidFill>
                  <a:schemeClr val="tx1"/>
                </a:solidFill>
              </a:rPr>
              <a:t> </a:t>
            </a:r>
            <a:r>
              <a:rPr lang="en-US" dirty="0" err="1">
                <a:solidFill>
                  <a:schemeClr val="tx1"/>
                </a:solidFill>
              </a:rPr>
              <a:t>stavby</a:t>
            </a:r>
            <a:r>
              <a:rPr lang="en-US" dirty="0" smtClean="0">
                <a:solidFill>
                  <a:schemeClr val="tx1"/>
                </a:solidFill>
              </a:rPr>
              <a:t>;</a:t>
            </a:r>
            <a:r>
              <a:rPr lang="sk-SK" dirty="0" smtClean="0">
                <a:solidFill>
                  <a:schemeClr val="tx1"/>
                </a:solidFill>
              </a:rPr>
              <a:t> </a:t>
            </a:r>
            <a:r>
              <a:rPr lang="en-US" baseline="30000" dirty="0" smtClean="0">
                <a:solidFill>
                  <a:schemeClr val="tx1"/>
                </a:solidFill>
              </a:rPr>
              <a:t>23a</a:t>
            </a:r>
            <a:r>
              <a:rPr lang="en-US" baseline="30000" dirty="0">
                <a:solidFill>
                  <a:schemeClr val="tx1"/>
                </a:solidFill>
              </a:rPr>
              <a:t>)</a:t>
            </a:r>
            <a:r>
              <a:rPr lang="en-US" dirty="0">
                <a:solidFill>
                  <a:schemeClr val="tx1"/>
                </a:solidFill>
              </a:rPr>
              <a:t> </a:t>
            </a:r>
            <a:r>
              <a:rPr lang="en-US" dirty="0" smtClean="0">
                <a:solidFill>
                  <a:schemeClr val="tx1"/>
                </a:solidFill>
              </a:rPr>
              <a:t>to </a:t>
            </a:r>
            <a:r>
              <a:rPr lang="en-US" dirty="0" err="1">
                <a:solidFill>
                  <a:schemeClr val="tx1"/>
                </a:solidFill>
              </a:rPr>
              <a:t>sa</a:t>
            </a:r>
            <a:r>
              <a:rPr lang="en-US" dirty="0">
                <a:solidFill>
                  <a:schemeClr val="tx1"/>
                </a:solidFill>
              </a:rPr>
              <a:t> </a:t>
            </a:r>
            <a:r>
              <a:rPr lang="en-US" dirty="0" err="1">
                <a:solidFill>
                  <a:schemeClr val="tx1"/>
                </a:solidFill>
              </a:rPr>
              <a:t>nevzťahuje</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poľovníckeho</a:t>
            </a:r>
            <a:r>
              <a:rPr lang="en-US" dirty="0">
                <a:solidFill>
                  <a:schemeClr val="tx1"/>
                </a:solidFill>
              </a:rPr>
              <a:t> </a:t>
            </a:r>
            <a:r>
              <a:rPr lang="en-US" dirty="0" err="1">
                <a:solidFill>
                  <a:schemeClr val="tx1"/>
                </a:solidFill>
              </a:rPr>
              <a:t>psa</a:t>
            </a:r>
            <a:r>
              <a:rPr lang="en-US" dirty="0">
                <a:solidFill>
                  <a:schemeClr val="tx1"/>
                </a:solidFill>
              </a:rPr>
              <a:t> a </a:t>
            </a:r>
            <a:r>
              <a:rPr lang="en-US" dirty="0" err="1">
                <a:solidFill>
                  <a:schemeClr val="tx1"/>
                </a:solidFill>
              </a:rPr>
              <a:t>na</a:t>
            </a:r>
            <a:r>
              <a:rPr lang="en-US" dirty="0">
                <a:solidFill>
                  <a:schemeClr val="tx1"/>
                </a:solidFill>
              </a:rPr>
              <a:t> </a:t>
            </a:r>
            <a:r>
              <a:rPr lang="en-US" dirty="0" err="1">
                <a:solidFill>
                  <a:schemeClr val="tx1"/>
                </a:solidFill>
              </a:rPr>
              <a:t>psa</a:t>
            </a:r>
            <a:r>
              <a:rPr lang="en-US" dirty="0">
                <a:solidFill>
                  <a:schemeClr val="tx1"/>
                </a:solidFill>
              </a:rPr>
              <a:t>, </a:t>
            </a:r>
            <a:r>
              <a:rPr lang="en-US" dirty="0" err="1">
                <a:solidFill>
                  <a:schemeClr val="tx1"/>
                </a:solidFill>
              </a:rPr>
              <a:t>ktorý</a:t>
            </a:r>
            <a:r>
              <a:rPr lang="en-US" dirty="0">
                <a:solidFill>
                  <a:schemeClr val="tx1"/>
                </a:solidFill>
              </a:rPr>
              <a:t> </a:t>
            </a:r>
            <a:r>
              <a:rPr lang="en-US" dirty="0" err="1">
                <a:solidFill>
                  <a:schemeClr val="tx1"/>
                </a:solidFill>
              </a:rPr>
              <a:t>má</a:t>
            </a:r>
            <a:r>
              <a:rPr lang="en-US" dirty="0">
                <a:solidFill>
                  <a:schemeClr val="tx1"/>
                </a:solidFill>
              </a:rPr>
              <a:t> </a:t>
            </a:r>
            <a:r>
              <a:rPr lang="en-US" dirty="0" err="1">
                <a:solidFill>
                  <a:schemeClr val="tx1"/>
                </a:solidFill>
              </a:rPr>
              <a:t>nasadený</a:t>
            </a:r>
            <a:r>
              <a:rPr lang="en-US" dirty="0">
                <a:solidFill>
                  <a:schemeClr val="tx1"/>
                </a:solidFill>
              </a:rPr>
              <a:t> </a:t>
            </a:r>
            <a:r>
              <a:rPr lang="en-US" dirty="0" err="1">
                <a:solidFill>
                  <a:schemeClr val="tx1"/>
                </a:solidFill>
              </a:rPr>
              <a:t>obojok</a:t>
            </a:r>
            <a:r>
              <a:rPr lang="en-US" dirty="0">
                <a:solidFill>
                  <a:schemeClr val="tx1"/>
                </a:solidFill>
              </a:rPr>
              <a:t> </a:t>
            </a:r>
            <a:r>
              <a:rPr lang="en-US" dirty="0" err="1">
                <a:solidFill>
                  <a:schemeClr val="tx1"/>
                </a:solidFill>
              </a:rPr>
              <a:t>alebo</a:t>
            </a:r>
            <a:r>
              <a:rPr lang="en-US" dirty="0">
                <a:solidFill>
                  <a:schemeClr val="tx1"/>
                </a:solidFill>
              </a:rPr>
              <a:t> </a:t>
            </a:r>
            <a:r>
              <a:rPr lang="en-US" dirty="0" err="1">
                <a:solidFill>
                  <a:schemeClr val="tx1"/>
                </a:solidFill>
              </a:rPr>
              <a:t>prsný</a:t>
            </a:r>
            <a:r>
              <a:rPr lang="en-US" dirty="0">
                <a:solidFill>
                  <a:schemeClr val="tx1"/>
                </a:solidFill>
              </a:rPr>
              <a:t> </a:t>
            </a:r>
            <a:r>
              <a:rPr lang="en-US" dirty="0" err="1">
                <a:solidFill>
                  <a:schemeClr val="tx1"/>
                </a:solidFill>
              </a:rPr>
              <a:t>postroj</a:t>
            </a:r>
            <a:r>
              <a:rPr lang="en-US" dirty="0">
                <a:solidFill>
                  <a:schemeClr val="tx1"/>
                </a:solidFill>
              </a:rPr>
              <a:t>, </a:t>
            </a:r>
            <a:r>
              <a:rPr lang="en-US" dirty="0" err="1">
                <a:solidFill>
                  <a:schemeClr val="tx1"/>
                </a:solidFill>
              </a:rPr>
              <a:t>pričom</a:t>
            </a:r>
            <a:r>
              <a:rPr lang="en-US" dirty="0">
                <a:solidFill>
                  <a:schemeClr val="tx1"/>
                </a:solidFill>
              </a:rPr>
              <a:t> </a:t>
            </a:r>
            <a:r>
              <a:rPr lang="en-US" dirty="0" err="1">
                <a:solidFill>
                  <a:schemeClr val="tx1"/>
                </a:solidFill>
              </a:rPr>
              <a:t>tieto</a:t>
            </a:r>
            <a:r>
              <a:rPr lang="en-US" dirty="0">
                <a:solidFill>
                  <a:schemeClr val="tx1"/>
                </a:solidFill>
              </a:rPr>
              <a:t> </a:t>
            </a:r>
            <a:r>
              <a:rPr lang="en-US" dirty="0" err="1">
                <a:solidFill>
                  <a:schemeClr val="tx1"/>
                </a:solidFill>
              </a:rPr>
              <a:t>musia</a:t>
            </a:r>
            <a:r>
              <a:rPr lang="en-US" dirty="0">
                <a:solidFill>
                  <a:schemeClr val="tx1"/>
                </a:solidFill>
              </a:rPr>
              <a:t> </a:t>
            </a:r>
            <a:r>
              <a:rPr lang="en-US" dirty="0" err="1">
                <a:solidFill>
                  <a:schemeClr val="tx1"/>
                </a:solidFill>
              </a:rPr>
              <a:t>byť</a:t>
            </a:r>
            <a:r>
              <a:rPr lang="en-US" dirty="0">
                <a:solidFill>
                  <a:schemeClr val="tx1"/>
                </a:solidFill>
              </a:rPr>
              <a:t> </a:t>
            </a:r>
            <a:r>
              <a:rPr lang="en-US" dirty="0" err="1">
                <a:solidFill>
                  <a:schemeClr val="tx1"/>
                </a:solidFill>
              </a:rPr>
              <a:t>vo</a:t>
            </a:r>
            <a:r>
              <a:rPr lang="en-US" dirty="0">
                <a:solidFill>
                  <a:schemeClr val="tx1"/>
                </a:solidFill>
              </a:rPr>
              <a:t> </a:t>
            </a:r>
            <a:r>
              <a:rPr lang="en-US" dirty="0" err="1">
                <a:solidFill>
                  <a:schemeClr val="tx1"/>
                </a:solidFill>
              </a:rPr>
              <a:t>výraznej</a:t>
            </a:r>
            <a:r>
              <a:rPr lang="en-US" dirty="0">
                <a:solidFill>
                  <a:schemeClr val="tx1"/>
                </a:solidFill>
              </a:rPr>
              <a:t> </a:t>
            </a:r>
            <a:r>
              <a:rPr lang="en-US" dirty="0" err="1">
                <a:solidFill>
                  <a:schemeClr val="tx1"/>
                </a:solidFill>
              </a:rPr>
              <a:t>farbe</a:t>
            </a:r>
            <a:r>
              <a:rPr lang="en-US" dirty="0">
                <a:solidFill>
                  <a:schemeClr val="tx1"/>
                </a:solidFill>
              </a:rPr>
              <a:t> </a:t>
            </a:r>
            <a:r>
              <a:rPr lang="en-US" dirty="0" err="1">
                <a:solidFill>
                  <a:schemeClr val="tx1"/>
                </a:solidFill>
              </a:rPr>
              <a:t>odlišnej</a:t>
            </a:r>
            <a:r>
              <a:rPr lang="en-US" dirty="0">
                <a:solidFill>
                  <a:schemeClr val="tx1"/>
                </a:solidFill>
              </a:rPr>
              <a:t> od </a:t>
            </a:r>
            <a:r>
              <a:rPr lang="en-US" dirty="0" err="1">
                <a:solidFill>
                  <a:schemeClr val="tx1"/>
                </a:solidFill>
              </a:rPr>
              <a:t>farby</a:t>
            </a:r>
            <a:r>
              <a:rPr lang="en-US" dirty="0">
                <a:solidFill>
                  <a:schemeClr val="tx1"/>
                </a:solidFill>
              </a:rPr>
              <a:t> </a:t>
            </a:r>
            <a:r>
              <a:rPr lang="en-US" dirty="0" err="1">
                <a:solidFill>
                  <a:schemeClr val="tx1"/>
                </a:solidFill>
              </a:rPr>
              <a:t>jeho</a:t>
            </a:r>
            <a:r>
              <a:rPr lang="en-US" dirty="0">
                <a:solidFill>
                  <a:schemeClr val="tx1"/>
                </a:solidFill>
              </a:rPr>
              <a:t> </a:t>
            </a:r>
            <a:r>
              <a:rPr lang="en-US" dirty="0" err="1">
                <a:solidFill>
                  <a:schemeClr val="tx1"/>
                </a:solidFill>
              </a:rPr>
              <a:t>srsti</a:t>
            </a:r>
            <a:r>
              <a:rPr lang="en-US" dirty="0">
                <a:solidFill>
                  <a:schemeClr val="tx1"/>
                </a:solidFill>
              </a:rPr>
              <a:t>. </a:t>
            </a:r>
            <a:endParaRPr lang="sk-SK" dirty="0">
              <a:solidFill>
                <a:schemeClr val="tx1"/>
              </a:solidFill>
            </a:endParaRPr>
          </a:p>
          <a:p>
            <a:pPr marL="0" indent="0">
              <a:buNone/>
            </a:pPr>
            <a:r>
              <a:rPr lang="sk-SK" dirty="0" smtClean="0">
                <a:solidFill>
                  <a:srgbClr val="00B050"/>
                </a:solidFill>
              </a:rPr>
              <a:t>...</a:t>
            </a:r>
            <a:r>
              <a:rPr lang="en-US" dirty="0" smtClean="0">
                <a:solidFill>
                  <a:srgbClr val="00B050"/>
                </a:solidFill>
              </a:rPr>
              <a:t>v </a:t>
            </a:r>
            <a:r>
              <a:rPr lang="en-US" dirty="0" err="1">
                <a:solidFill>
                  <a:srgbClr val="00B050"/>
                </a:solidFill>
              </a:rPr>
              <a:t>minulosti</a:t>
            </a:r>
            <a:r>
              <a:rPr lang="en-US" dirty="0">
                <a:solidFill>
                  <a:srgbClr val="00B050"/>
                </a:solidFill>
              </a:rPr>
              <a:t> </a:t>
            </a:r>
            <a:r>
              <a:rPr lang="en-US" dirty="0" err="1">
                <a:solidFill>
                  <a:srgbClr val="00B050"/>
                </a:solidFill>
              </a:rPr>
              <a:t>poľovná</a:t>
            </a:r>
            <a:r>
              <a:rPr lang="en-US" dirty="0">
                <a:solidFill>
                  <a:srgbClr val="00B050"/>
                </a:solidFill>
              </a:rPr>
              <a:t> </a:t>
            </a:r>
            <a:r>
              <a:rPr lang="en-US" dirty="0" err="1">
                <a:solidFill>
                  <a:srgbClr val="00B050"/>
                </a:solidFill>
              </a:rPr>
              <a:t>stráž</a:t>
            </a:r>
            <a:r>
              <a:rPr lang="en-US" dirty="0">
                <a:solidFill>
                  <a:srgbClr val="00B050"/>
                </a:solidFill>
              </a:rPr>
              <a:t> </a:t>
            </a:r>
            <a:r>
              <a:rPr lang="sk-SK" dirty="0" smtClean="0">
                <a:solidFill>
                  <a:srgbClr val="00B050"/>
                </a:solidFill>
              </a:rPr>
              <a:t>bola </a:t>
            </a:r>
            <a:r>
              <a:rPr lang="en-US" dirty="0" err="1" smtClean="0">
                <a:solidFill>
                  <a:srgbClr val="00B050"/>
                </a:solidFill>
              </a:rPr>
              <a:t>oprávnená</a:t>
            </a:r>
            <a:r>
              <a:rPr lang="en-US" dirty="0" smtClean="0">
                <a:solidFill>
                  <a:srgbClr val="00B050"/>
                </a:solidFill>
              </a:rPr>
              <a:t> </a:t>
            </a:r>
            <a:r>
              <a:rPr lang="en-US" dirty="0" err="1">
                <a:solidFill>
                  <a:srgbClr val="00B050"/>
                </a:solidFill>
              </a:rPr>
              <a:t>usmrtiť</a:t>
            </a:r>
            <a:r>
              <a:rPr lang="en-US" dirty="0">
                <a:solidFill>
                  <a:srgbClr val="00B050"/>
                </a:solidFill>
              </a:rPr>
              <a:t> v </a:t>
            </a:r>
            <a:r>
              <a:rPr lang="en-US" dirty="0" err="1">
                <a:solidFill>
                  <a:srgbClr val="00B050"/>
                </a:solidFill>
              </a:rPr>
              <a:t>poľovnom</a:t>
            </a:r>
            <a:r>
              <a:rPr lang="en-US" dirty="0">
                <a:solidFill>
                  <a:srgbClr val="00B050"/>
                </a:solidFill>
              </a:rPr>
              <a:t> </a:t>
            </a:r>
            <a:r>
              <a:rPr lang="en-US" dirty="0" err="1">
                <a:solidFill>
                  <a:srgbClr val="00B050"/>
                </a:solidFill>
              </a:rPr>
              <a:t>revíri</a:t>
            </a:r>
            <a:r>
              <a:rPr lang="en-US" dirty="0">
                <a:solidFill>
                  <a:srgbClr val="00B050"/>
                </a:solidFill>
              </a:rPr>
              <a:t> </a:t>
            </a:r>
            <a:r>
              <a:rPr lang="en-US" dirty="0" err="1">
                <a:solidFill>
                  <a:srgbClr val="00B050"/>
                </a:solidFill>
              </a:rPr>
              <a:t>psa</a:t>
            </a:r>
            <a:r>
              <a:rPr lang="en-US" dirty="0">
                <a:solidFill>
                  <a:srgbClr val="00B050"/>
                </a:solidFill>
              </a:rPr>
              <a:t> </a:t>
            </a:r>
            <a:r>
              <a:rPr lang="en-US" dirty="0" err="1">
                <a:solidFill>
                  <a:srgbClr val="00B050"/>
                </a:solidFill>
              </a:rPr>
              <a:t>vo</a:t>
            </a:r>
            <a:r>
              <a:rPr lang="en-US" dirty="0">
                <a:solidFill>
                  <a:srgbClr val="00B050"/>
                </a:solidFill>
              </a:rPr>
              <a:t> </a:t>
            </a:r>
            <a:r>
              <a:rPr lang="en-US" dirty="0" err="1">
                <a:solidFill>
                  <a:srgbClr val="00B050"/>
                </a:solidFill>
              </a:rPr>
              <a:t>vzdialenosti</a:t>
            </a:r>
            <a:r>
              <a:rPr lang="en-US" dirty="0">
                <a:solidFill>
                  <a:srgbClr val="00B050"/>
                </a:solidFill>
              </a:rPr>
              <a:t> </a:t>
            </a:r>
            <a:r>
              <a:rPr lang="en-US" dirty="0" err="1">
                <a:solidFill>
                  <a:srgbClr val="00B050"/>
                </a:solidFill>
              </a:rPr>
              <a:t>väčšej</a:t>
            </a:r>
            <a:r>
              <a:rPr lang="en-US" dirty="0">
                <a:solidFill>
                  <a:srgbClr val="00B050"/>
                </a:solidFill>
              </a:rPr>
              <a:t> </a:t>
            </a:r>
            <a:r>
              <a:rPr lang="en-US" dirty="0" err="1">
                <a:solidFill>
                  <a:schemeClr val="tx1"/>
                </a:solidFill>
              </a:rPr>
              <a:t>ako</a:t>
            </a:r>
            <a:r>
              <a:rPr lang="en-US" dirty="0">
                <a:solidFill>
                  <a:schemeClr val="tx1"/>
                </a:solidFill>
              </a:rPr>
              <a:t> 200 </a:t>
            </a:r>
            <a:r>
              <a:rPr lang="en-US" dirty="0" err="1">
                <a:solidFill>
                  <a:srgbClr val="00B050"/>
                </a:solidFill>
              </a:rPr>
              <a:t>metrov</a:t>
            </a:r>
            <a:r>
              <a:rPr lang="en-US" dirty="0">
                <a:solidFill>
                  <a:srgbClr val="00B050"/>
                </a:solidFill>
              </a:rPr>
              <a:t> od </a:t>
            </a:r>
            <a:r>
              <a:rPr lang="en-US" dirty="0" err="1">
                <a:solidFill>
                  <a:srgbClr val="00B050"/>
                </a:solidFill>
              </a:rPr>
              <a:t>najbližšie</a:t>
            </a:r>
            <a:r>
              <a:rPr lang="en-US" dirty="0">
                <a:solidFill>
                  <a:srgbClr val="00B050"/>
                </a:solidFill>
              </a:rPr>
              <a:t> </a:t>
            </a:r>
            <a:r>
              <a:rPr lang="en-US" dirty="0" err="1">
                <a:solidFill>
                  <a:srgbClr val="00B050"/>
                </a:solidFill>
              </a:rPr>
              <a:t>obývaného</a:t>
            </a:r>
            <a:r>
              <a:rPr lang="en-US" dirty="0">
                <a:solidFill>
                  <a:srgbClr val="00B050"/>
                </a:solidFill>
              </a:rPr>
              <a:t> </a:t>
            </a:r>
            <a:r>
              <a:rPr lang="en-US" dirty="0" err="1">
                <a:solidFill>
                  <a:srgbClr val="00B050"/>
                </a:solidFill>
              </a:rPr>
              <a:t>domu</a:t>
            </a:r>
            <a:r>
              <a:rPr lang="en-US" dirty="0">
                <a:solidFill>
                  <a:srgbClr val="00B050"/>
                </a:solidFill>
              </a:rPr>
              <a:t>, </a:t>
            </a:r>
            <a:r>
              <a:rPr lang="en-US" dirty="0" err="1">
                <a:solidFill>
                  <a:srgbClr val="00B050"/>
                </a:solidFill>
              </a:rPr>
              <a:t>alebo</a:t>
            </a:r>
            <a:r>
              <a:rPr lang="en-US" dirty="0">
                <a:solidFill>
                  <a:srgbClr val="00B050"/>
                </a:solidFill>
              </a:rPr>
              <a:t> </a:t>
            </a:r>
            <a:r>
              <a:rPr lang="en-US" dirty="0" err="1">
                <a:solidFill>
                  <a:srgbClr val="00B050"/>
                </a:solidFill>
              </a:rPr>
              <a:t>psa</a:t>
            </a:r>
            <a:r>
              <a:rPr lang="en-US" dirty="0">
                <a:solidFill>
                  <a:srgbClr val="00B050"/>
                </a:solidFill>
              </a:rPr>
              <a:t>, </a:t>
            </a:r>
            <a:r>
              <a:rPr lang="en-US" dirty="0" err="1">
                <a:solidFill>
                  <a:srgbClr val="00B050"/>
                </a:solidFill>
              </a:rPr>
              <a:t>ktorý</a:t>
            </a:r>
            <a:r>
              <a:rPr lang="en-US" dirty="0">
                <a:solidFill>
                  <a:srgbClr val="00B050"/>
                </a:solidFill>
              </a:rPr>
              <a:t> </a:t>
            </a:r>
            <a:r>
              <a:rPr lang="en-US" dirty="0" err="1">
                <a:solidFill>
                  <a:srgbClr val="00B050"/>
                </a:solidFill>
              </a:rPr>
              <a:t>hľadal</a:t>
            </a:r>
            <a:r>
              <a:rPr lang="en-US" dirty="0">
                <a:solidFill>
                  <a:srgbClr val="00B050"/>
                </a:solidFill>
              </a:rPr>
              <a:t> </a:t>
            </a:r>
            <a:r>
              <a:rPr lang="en-US" dirty="0" err="1">
                <a:solidFill>
                  <a:srgbClr val="00B050"/>
                </a:solidFill>
              </a:rPr>
              <a:t>alebo</a:t>
            </a:r>
            <a:r>
              <a:rPr lang="en-US" dirty="0">
                <a:solidFill>
                  <a:srgbClr val="00B050"/>
                </a:solidFill>
              </a:rPr>
              <a:t> </a:t>
            </a:r>
            <a:r>
              <a:rPr lang="en-US" dirty="0" err="1">
                <a:solidFill>
                  <a:srgbClr val="00B050"/>
                </a:solidFill>
              </a:rPr>
              <a:t>prenasledoval</a:t>
            </a:r>
            <a:r>
              <a:rPr lang="en-US" dirty="0">
                <a:solidFill>
                  <a:srgbClr val="00B050"/>
                </a:solidFill>
              </a:rPr>
              <a:t> </a:t>
            </a:r>
            <a:r>
              <a:rPr lang="en-US" dirty="0" err="1">
                <a:solidFill>
                  <a:srgbClr val="00B050"/>
                </a:solidFill>
              </a:rPr>
              <a:t>zver</a:t>
            </a:r>
            <a:r>
              <a:rPr lang="en-US" dirty="0">
                <a:solidFill>
                  <a:srgbClr val="00B050"/>
                </a:solidFill>
              </a:rPr>
              <a:t>, </a:t>
            </a:r>
            <a:r>
              <a:rPr lang="en-US" dirty="0" err="1">
                <a:solidFill>
                  <a:srgbClr val="00B050"/>
                </a:solidFill>
              </a:rPr>
              <a:t>alebo</a:t>
            </a:r>
            <a:r>
              <a:rPr lang="en-US" dirty="0">
                <a:solidFill>
                  <a:srgbClr val="00B050"/>
                </a:solidFill>
              </a:rPr>
              <a:t> </a:t>
            </a:r>
            <a:r>
              <a:rPr lang="en-US" dirty="0" err="1">
                <a:solidFill>
                  <a:srgbClr val="00B050"/>
                </a:solidFill>
              </a:rPr>
              <a:t>sa</a:t>
            </a:r>
            <a:r>
              <a:rPr lang="en-US" dirty="0">
                <a:solidFill>
                  <a:srgbClr val="00B050"/>
                </a:solidFill>
              </a:rPr>
              <a:t> </a:t>
            </a:r>
            <a:r>
              <a:rPr lang="en-US" dirty="0">
                <a:solidFill>
                  <a:schemeClr val="tx1"/>
                </a:solidFill>
              </a:rPr>
              <a:t>k </a:t>
            </a:r>
            <a:r>
              <a:rPr lang="en-US" dirty="0" err="1">
                <a:solidFill>
                  <a:schemeClr val="tx1"/>
                </a:solidFill>
              </a:rPr>
              <a:t>nej</a:t>
            </a:r>
            <a:r>
              <a:rPr lang="en-US" dirty="0">
                <a:solidFill>
                  <a:schemeClr val="tx1"/>
                </a:solidFill>
              </a:rPr>
              <a:t> </a:t>
            </a:r>
            <a:r>
              <a:rPr lang="en-US" dirty="0" err="1">
                <a:solidFill>
                  <a:srgbClr val="00B050"/>
                </a:solidFill>
              </a:rPr>
              <a:t>plazil</a:t>
            </a:r>
            <a:r>
              <a:rPr lang="en-US" dirty="0">
                <a:solidFill>
                  <a:srgbClr val="00B050"/>
                </a:solidFill>
              </a:rPr>
              <a:t>, to </a:t>
            </a:r>
            <a:r>
              <a:rPr lang="en-US" dirty="0" err="1" smtClean="0">
                <a:solidFill>
                  <a:srgbClr val="00B050"/>
                </a:solidFill>
              </a:rPr>
              <a:t>sa</a:t>
            </a:r>
            <a:r>
              <a:rPr lang="sk-SK" dirty="0">
                <a:solidFill>
                  <a:srgbClr val="00B050"/>
                </a:solidFill>
              </a:rPr>
              <a:t> </a:t>
            </a:r>
            <a:r>
              <a:rPr lang="en-US" dirty="0" err="1" smtClean="0">
                <a:solidFill>
                  <a:srgbClr val="00B050"/>
                </a:solidFill>
              </a:rPr>
              <a:t>nevzťahovalo</a:t>
            </a:r>
            <a:r>
              <a:rPr lang="en-US" dirty="0" smtClean="0">
                <a:solidFill>
                  <a:srgbClr val="00B050"/>
                </a:solidFill>
              </a:rPr>
              <a:t> </a:t>
            </a:r>
            <a:r>
              <a:rPr lang="en-US" dirty="0" err="1">
                <a:solidFill>
                  <a:srgbClr val="00B050"/>
                </a:solidFill>
              </a:rPr>
              <a:t>na</a:t>
            </a:r>
            <a:r>
              <a:rPr lang="en-US" dirty="0">
                <a:solidFill>
                  <a:srgbClr val="00B050"/>
                </a:solidFill>
              </a:rPr>
              <a:t> </a:t>
            </a:r>
            <a:r>
              <a:rPr lang="en-US" dirty="0" err="1">
                <a:solidFill>
                  <a:srgbClr val="00B050"/>
                </a:solidFill>
              </a:rPr>
              <a:t>poľovníckeho</a:t>
            </a:r>
            <a:r>
              <a:rPr lang="en-US" dirty="0">
                <a:solidFill>
                  <a:srgbClr val="00B050"/>
                </a:solidFill>
              </a:rPr>
              <a:t> </a:t>
            </a:r>
            <a:r>
              <a:rPr lang="en-US" dirty="0" err="1" smtClean="0">
                <a:solidFill>
                  <a:srgbClr val="00B050"/>
                </a:solidFill>
              </a:rPr>
              <a:t>psa</a:t>
            </a:r>
            <a:endParaRPr lang="sk-SK" dirty="0">
              <a:solidFill>
                <a:srgbClr val="00B050"/>
              </a:solidFill>
            </a:endParaRPr>
          </a:p>
          <a:p>
            <a:pPr marL="0" lvl="0" indent="0" hangingPunct="0">
              <a:buNone/>
            </a:pPr>
            <a:r>
              <a:rPr lang="sk-SK" dirty="0" smtClean="0">
                <a:solidFill>
                  <a:schemeClr val="tx1"/>
                </a:solidFill>
              </a:rPr>
              <a:t>g)</a:t>
            </a:r>
            <a:r>
              <a:rPr lang="en-US" dirty="0" err="1" smtClean="0">
                <a:solidFill>
                  <a:srgbClr val="FF0000"/>
                </a:solidFill>
              </a:rPr>
              <a:t>usmrtiť</a:t>
            </a:r>
            <a:r>
              <a:rPr lang="en-US" dirty="0" smtClean="0">
                <a:solidFill>
                  <a:srgbClr val="FF0000"/>
                </a:solidFill>
              </a:rPr>
              <a:t> </a:t>
            </a:r>
            <a:r>
              <a:rPr lang="en-US" dirty="0" err="1">
                <a:solidFill>
                  <a:srgbClr val="FF0000"/>
                </a:solidFill>
              </a:rPr>
              <a:t>mačku</a:t>
            </a:r>
            <a:r>
              <a:rPr lang="en-US" dirty="0">
                <a:solidFill>
                  <a:srgbClr val="FF0000"/>
                </a:solidFill>
              </a:rPr>
              <a:t> </a:t>
            </a:r>
            <a:r>
              <a:rPr lang="en-US" dirty="0" err="1">
                <a:solidFill>
                  <a:srgbClr val="FF0000"/>
                </a:solidFill>
              </a:rPr>
              <a:t>voľne</a:t>
            </a:r>
            <a:r>
              <a:rPr lang="en-US" dirty="0">
                <a:solidFill>
                  <a:srgbClr val="FF0000"/>
                </a:solidFill>
              </a:rPr>
              <a:t> </a:t>
            </a:r>
            <a:r>
              <a:rPr lang="en-US" dirty="0" err="1">
                <a:solidFill>
                  <a:srgbClr val="FF0000"/>
                </a:solidFill>
              </a:rPr>
              <a:t>sa</a:t>
            </a:r>
            <a:r>
              <a:rPr lang="en-US" dirty="0">
                <a:solidFill>
                  <a:srgbClr val="FF0000"/>
                </a:solidFill>
              </a:rPr>
              <a:t> </a:t>
            </a:r>
            <a:r>
              <a:rPr lang="en-US" dirty="0" err="1">
                <a:solidFill>
                  <a:srgbClr val="FF0000"/>
                </a:solidFill>
              </a:rPr>
              <a:t>pohybujúcu</a:t>
            </a:r>
            <a:r>
              <a:rPr lang="en-US" dirty="0">
                <a:solidFill>
                  <a:srgbClr val="FF0000"/>
                </a:solidFill>
              </a:rPr>
              <a:t> </a:t>
            </a:r>
            <a:r>
              <a:rPr lang="en-US" dirty="0" err="1">
                <a:solidFill>
                  <a:srgbClr val="FF0000"/>
                </a:solidFill>
              </a:rPr>
              <a:t>po</a:t>
            </a:r>
            <a:r>
              <a:rPr lang="en-US" dirty="0">
                <a:solidFill>
                  <a:srgbClr val="FF0000"/>
                </a:solidFill>
              </a:rPr>
              <a:t> </a:t>
            </a:r>
            <a:r>
              <a:rPr lang="en-US" dirty="0" err="1">
                <a:solidFill>
                  <a:srgbClr val="FF0000"/>
                </a:solidFill>
              </a:rPr>
              <a:t>poľovnom</a:t>
            </a:r>
            <a:r>
              <a:rPr lang="en-US" dirty="0">
                <a:solidFill>
                  <a:srgbClr val="FF0000"/>
                </a:solidFill>
              </a:rPr>
              <a:t> </a:t>
            </a:r>
            <a:r>
              <a:rPr lang="en-US" dirty="0" err="1">
                <a:solidFill>
                  <a:srgbClr val="FF0000"/>
                </a:solidFill>
              </a:rPr>
              <a:t>revíri</a:t>
            </a:r>
            <a:r>
              <a:rPr lang="en-US" dirty="0">
                <a:solidFill>
                  <a:srgbClr val="FF0000"/>
                </a:solidFill>
              </a:rPr>
              <a:t> </a:t>
            </a:r>
            <a:r>
              <a:rPr lang="en-US" dirty="0" err="1">
                <a:solidFill>
                  <a:schemeClr val="tx1"/>
                </a:solidFill>
              </a:rPr>
              <a:t>vo</a:t>
            </a:r>
            <a:r>
              <a:rPr lang="en-US" dirty="0">
                <a:solidFill>
                  <a:schemeClr val="tx1"/>
                </a:solidFill>
              </a:rPr>
              <a:t> </a:t>
            </a:r>
            <a:r>
              <a:rPr lang="en-US" dirty="0" err="1">
                <a:solidFill>
                  <a:schemeClr val="tx1"/>
                </a:solidFill>
              </a:rPr>
              <a:t>vzdialenosti</a:t>
            </a:r>
            <a:r>
              <a:rPr lang="en-US" dirty="0">
                <a:solidFill>
                  <a:schemeClr val="tx1"/>
                </a:solidFill>
              </a:rPr>
              <a:t> </a:t>
            </a:r>
            <a:r>
              <a:rPr lang="en-US" dirty="0" err="1">
                <a:solidFill>
                  <a:schemeClr val="tx1"/>
                </a:solidFill>
              </a:rPr>
              <a:t>väčšej</a:t>
            </a:r>
            <a:r>
              <a:rPr lang="en-US" dirty="0">
                <a:solidFill>
                  <a:schemeClr val="tx1"/>
                </a:solidFill>
              </a:rPr>
              <a:t> </a:t>
            </a:r>
            <a:r>
              <a:rPr lang="en-US" dirty="0" err="1">
                <a:solidFill>
                  <a:schemeClr val="tx1"/>
                </a:solidFill>
              </a:rPr>
              <a:t>ako</a:t>
            </a:r>
            <a:r>
              <a:rPr lang="en-US" dirty="0">
                <a:solidFill>
                  <a:schemeClr val="tx1"/>
                </a:solidFill>
              </a:rPr>
              <a:t> </a:t>
            </a:r>
            <a:r>
              <a:rPr lang="en-US" dirty="0">
                <a:solidFill>
                  <a:srgbClr val="FF0000"/>
                </a:solidFill>
              </a:rPr>
              <a:t>200 m</a:t>
            </a:r>
            <a:r>
              <a:rPr lang="en-US" dirty="0">
                <a:solidFill>
                  <a:schemeClr val="tx1"/>
                </a:solidFill>
              </a:rPr>
              <a:t> od </a:t>
            </a:r>
            <a:r>
              <a:rPr lang="en-US" dirty="0" err="1">
                <a:solidFill>
                  <a:schemeClr val="tx1"/>
                </a:solidFill>
              </a:rPr>
              <a:t>najbližšej</a:t>
            </a:r>
            <a:r>
              <a:rPr lang="en-US" dirty="0">
                <a:solidFill>
                  <a:schemeClr val="tx1"/>
                </a:solidFill>
              </a:rPr>
              <a:t> </a:t>
            </a:r>
            <a:r>
              <a:rPr lang="en-US" dirty="0" err="1">
                <a:solidFill>
                  <a:schemeClr val="tx1"/>
                </a:solidFill>
              </a:rPr>
              <a:t>pozemnej</a:t>
            </a:r>
            <a:r>
              <a:rPr lang="en-US" dirty="0">
                <a:solidFill>
                  <a:schemeClr val="tx1"/>
                </a:solidFill>
              </a:rPr>
              <a:t> </a:t>
            </a:r>
            <a:r>
              <a:rPr lang="en-US" dirty="0" err="1">
                <a:solidFill>
                  <a:schemeClr val="tx1"/>
                </a:solidFill>
              </a:rPr>
              <a:t>stavby</a:t>
            </a:r>
            <a:r>
              <a:rPr lang="en-US" dirty="0" smtClean="0">
                <a:solidFill>
                  <a:schemeClr val="tx1"/>
                </a:solidFill>
              </a:rPr>
              <a:t>;</a:t>
            </a:r>
            <a:r>
              <a:rPr lang="sk-SK" dirty="0" smtClean="0">
                <a:solidFill>
                  <a:schemeClr val="tx1"/>
                </a:solidFill>
              </a:rPr>
              <a:t> </a:t>
            </a:r>
            <a:r>
              <a:rPr lang="en-US" baseline="30000" dirty="0" smtClean="0">
                <a:solidFill>
                  <a:srgbClr val="FF0000"/>
                </a:solidFill>
              </a:rPr>
              <a:t>23a</a:t>
            </a:r>
            <a:r>
              <a:rPr lang="en-US" baseline="30000" dirty="0">
                <a:solidFill>
                  <a:srgbClr val="FF0000"/>
                </a:solidFill>
              </a:rPr>
              <a:t>)</a:t>
            </a:r>
            <a:r>
              <a:rPr lang="en-US" dirty="0">
                <a:solidFill>
                  <a:schemeClr val="tx1"/>
                </a:solidFill>
              </a:rPr>
              <a:t> to </a:t>
            </a:r>
            <a:r>
              <a:rPr lang="en-US" dirty="0" err="1">
                <a:solidFill>
                  <a:schemeClr val="tx1"/>
                </a:solidFill>
              </a:rPr>
              <a:t>sa</a:t>
            </a:r>
            <a:r>
              <a:rPr lang="en-US" dirty="0">
                <a:solidFill>
                  <a:schemeClr val="tx1"/>
                </a:solidFill>
              </a:rPr>
              <a:t> </a:t>
            </a:r>
            <a:r>
              <a:rPr lang="en-US" dirty="0" err="1">
                <a:solidFill>
                  <a:schemeClr val="tx1"/>
                </a:solidFill>
              </a:rPr>
              <a:t>nevzťahuje</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mačku</a:t>
            </a:r>
            <a:r>
              <a:rPr lang="en-US" dirty="0">
                <a:solidFill>
                  <a:schemeClr val="tx1"/>
                </a:solidFill>
              </a:rPr>
              <a:t>, </a:t>
            </a:r>
            <a:r>
              <a:rPr lang="en-US" dirty="0" err="1">
                <a:solidFill>
                  <a:schemeClr val="tx1"/>
                </a:solidFill>
              </a:rPr>
              <a:t>ktorá</a:t>
            </a:r>
            <a:r>
              <a:rPr lang="en-US" dirty="0">
                <a:solidFill>
                  <a:schemeClr val="tx1"/>
                </a:solidFill>
              </a:rPr>
              <a:t> je </a:t>
            </a:r>
            <a:r>
              <a:rPr lang="en-US" dirty="0" err="1">
                <a:solidFill>
                  <a:schemeClr val="tx1"/>
                </a:solidFill>
              </a:rPr>
              <a:t>viditeľne</a:t>
            </a:r>
            <a:r>
              <a:rPr lang="en-US" dirty="0">
                <a:solidFill>
                  <a:schemeClr val="tx1"/>
                </a:solidFill>
              </a:rPr>
              <a:t> </a:t>
            </a:r>
            <a:r>
              <a:rPr lang="en-US" dirty="0" err="1">
                <a:solidFill>
                  <a:schemeClr val="tx1"/>
                </a:solidFill>
              </a:rPr>
              <a:t>označená</a:t>
            </a:r>
            <a:r>
              <a:rPr lang="en-US" dirty="0"/>
              <a:t>. </a:t>
            </a:r>
            <a:endParaRPr lang="sk-SK" dirty="0"/>
          </a:p>
          <a:p>
            <a:pPr marL="0" indent="0" hangingPunct="0">
              <a:buNone/>
            </a:pPr>
            <a:r>
              <a:rPr lang="en-US" dirty="0" smtClean="0">
                <a:solidFill>
                  <a:srgbClr val="00B050"/>
                </a:solidFill>
              </a:rPr>
              <a:t> </a:t>
            </a:r>
            <a:r>
              <a:rPr lang="sk-SK" dirty="0" smtClean="0">
                <a:solidFill>
                  <a:srgbClr val="00B050"/>
                </a:solidFill>
              </a:rPr>
              <a:t>...</a:t>
            </a:r>
            <a:r>
              <a:rPr lang="en-US" dirty="0" smtClean="0">
                <a:solidFill>
                  <a:srgbClr val="00B050"/>
                </a:solidFill>
              </a:rPr>
              <a:t>v </a:t>
            </a:r>
            <a:r>
              <a:rPr lang="en-US" dirty="0" err="1">
                <a:solidFill>
                  <a:srgbClr val="00B050"/>
                </a:solidFill>
              </a:rPr>
              <a:t>minulosti</a:t>
            </a:r>
            <a:r>
              <a:rPr lang="en-US" dirty="0">
                <a:solidFill>
                  <a:srgbClr val="00B050"/>
                </a:solidFill>
              </a:rPr>
              <a:t> bola </a:t>
            </a:r>
            <a:r>
              <a:rPr lang="en-US" dirty="0" err="1">
                <a:solidFill>
                  <a:srgbClr val="00B050"/>
                </a:solidFill>
              </a:rPr>
              <a:t>poľovná</a:t>
            </a:r>
            <a:r>
              <a:rPr lang="en-US" dirty="0">
                <a:solidFill>
                  <a:srgbClr val="00B050"/>
                </a:solidFill>
              </a:rPr>
              <a:t> </a:t>
            </a:r>
            <a:r>
              <a:rPr lang="en-US" dirty="0" err="1">
                <a:solidFill>
                  <a:srgbClr val="00B050"/>
                </a:solidFill>
              </a:rPr>
              <a:t>stráž</a:t>
            </a:r>
            <a:r>
              <a:rPr lang="en-US" dirty="0">
                <a:solidFill>
                  <a:srgbClr val="00B050"/>
                </a:solidFill>
              </a:rPr>
              <a:t> </a:t>
            </a:r>
            <a:r>
              <a:rPr lang="en-US" dirty="0" err="1">
                <a:solidFill>
                  <a:srgbClr val="00B050"/>
                </a:solidFill>
              </a:rPr>
              <a:t>oprávnená</a:t>
            </a:r>
            <a:r>
              <a:rPr lang="en-US" dirty="0">
                <a:solidFill>
                  <a:srgbClr val="00B050"/>
                </a:solidFill>
              </a:rPr>
              <a:t> </a:t>
            </a:r>
            <a:r>
              <a:rPr lang="en-US" dirty="0" err="1">
                <a:solidFill>
                  <a:srgbClr val="00B050"/>
                </a:solidFill>
              </a:rPr>
              <a:t>usmrtiť</a:t>
            </a:r>
            <a:r>
              <a:rPr lang="en-US" dirty="0">
                <a:solidFill>
                  <a:srgbClr val="00B050"/>
                </a:solidFill>
              </a:rPr>
              <a:t> </a:t>
            </a:r>
            <a:r>
              <a:rPr lang="en-US" dirty="0" err="1">
                <a:solidFill>
                  <a:srgbClr val="00B050"/>
                </a:solidFill>
              </a:rPr>
              <a:t>mačku</a:t>
            </a:r>
            <a:r>
              <a:rPr lang="en-US" dirty="0">
                <a:solidFill>
                  <a:srgbClr val="00B050"/>
                </a:solidFill>
              </a:rPr>
              <a:t> </a:t>
            </a:r>
            <a:r>
              <a:rPr lang="en-US" dirty="0" err="1">
                <a:solidFill>
                  <a:srgbClr val="00B050"/>
                </a:solidFill>
              </a:rPr>
              <a:t>domácu</a:t>
            </a:r>
            <a:r>
              <a:rPr lang="en-US" dirty="0">
                <a:solidFill>
                  <a:srgbClr val="00B050"/>
                </a:solidFill>
              </a:rPr>
              <a:t> </a:t>
            </a:r>
            <a:r>
              <a:rPr lang="en-US" dirty="0" err="1">
                <a:solidFill>
                  <a:srgbClr val="00B050"/>
                </a:solidFill>
              </a:rPr>
              <a:t>potulujúcu</a:t>
            </a:r>
            <a:r>
              <a:rPr lang="en-US" dirty="0">
                <a:solidFill>
                  <a:srgbClr val="00B050"/>
                </a:solidFill>
              </a:rPr>
              <a:t> </a:t>
            </a:r>
            <a:r>
              <a:rPr lang="en-US" dirty="0" err="1">
                <a:solidFill>
                  <a:srgbClr val="00B050"/>
                </a:solidFill>
              </a:rPr>
              <a:t>sa</a:t>
            </a:r>
            <a:r>
              <a:rPr lang="en-US" dirty="0">
                <a:solidFill>
                  <a:srgbClr val="00B050"/>
                </a:solidFill>
              </a:rPr>
              <a:t> v </a:t>
            </a:r>
            <a:r>
              <a:rPr lang="en-US" dirty="0" err="1">
                <a:solidFill>
                  <a:srgbClr val="00B050"/>
                </a:solidFill>
              </a:rPr>
              <a:t>poľovnom</a:t>
            </a:r>
            <a:r>
              <a:rPr lang="en-US" dirty="0">
                <a:solidFill>
                  <a:srgbClr val="00B050"/>
                </a:solidFill>
              </a:rPr>
              <a:t> </a:t>
            </a:r>
            <a:r>
              <a:rPr lang="en-US" dirty="0" err="1">
                <a:solidFill>
                  <a:srgbClr val="00B050"/>
                </a:solidFill>
              </a:rPr>
              <a:t>revíri</a:t>
            </a:r>
            <a:r>
              <a:rPr lang="en-US" dirty="0">
                <a:solidFill>
                  <a:srgbClr val="00B050"/>
                </a:solidFill>
              </a:rPr>
              <a:t> </a:t>
            </a:r>
            <a:r>
              <a:rPr lang="en-US" dirty="0" err="1">
                <a:solidFill>
                  <a:srgbClr val="00B050"/>
                </a:solidFill>
              </a:rPr>
              <a:t>vo</a:t>
            </a:r>
            <a:r>
              <a:rPr lang="en-US" dirty="0">
                <a:solidFill>
                  <a:srgbClr val="00B050"/>
                </a:solidFill>
              </a:rPr>
              <a:t> </a:t>
            </a:r>
            <a:r>
              <a:rPr lang="en-US" dirty="0" err="1">
                <a:solidFill>
                  <a:srgbClr val="00B050"/>
                </a:solidFill>
              </a:rPr>
              <a:t>vzdialenosti</a:t>
            </a:r>
            <a:r>
              <a:rPr lang="en-US" dirty="0">
                <a:solidFill>
                  <a:srgbClr val="00B050"/>
                </a:solidFill>
              </a:rPr>
              <a:t> </a:t>
            </a:r>
            <a:r>
              <a:rPr lang="en-US" dirty="0" err="1">
                <a:solidFill>
                  <a:srgbClr val="00B050"/>
                </a:solidFill>
              </a:rPr>
              <a:t>väčšej</a:t>
            </a:r>
            <a:r>
              <a:rPr lang="en-US" dirty="0">
                <a:solidFill>
                  <a:srgbClr val="00B050"/>
                </a:solidFill>
              </a:rPr>
              <a:t> </a:t>
            </a:r>
            <a:r>
              <a:rPr lang="en-US" dirty="0" err="1">
                <a:solidFill>
                  <a:srgbClr val="00B050"/>
                </a:solidFill>
              </a:rPr>
              <a:t>ako</a:t>
            </a:r>
            <a:r>
              <a:rPr lang="en-US" dirty="0">
                <a:solidFill>
                  <a:srgbClr val="00B050"/>
                </a:solidFill>
              </a:rPr>
              <a:t> 200 </a:t>
            </a:r>
            <a:r>
              <a:rPr lang="en-US" dirty="0" err="1">
                <a:solidFill>
                  <a:srgbClr val="00B050"/>
                </a:solidFill>
              </a:rPr>
              <a:t>metrov</a:t>
            </a:r>
            <a:r>
              <a:rPr lang="en-US" dirty="0">
                <a:solidFill>
                  <a:srgbClr val="00B050"/>
                </a:solidFill>
              </a:rPr>
              <a:t> od </a:t>
            </a:r>
            <a:r>
              <a:rPr lang="en-US" dirty="0" err="1">
                <a:solidFill>
                  <a:srgbClr val="00B050"/>
                </a:solidFill>
              </a:rPr>
              <a:t>najbližšie</a:t>
            </a:r>
            <a:r>
              <a:rPr lang="en-US" dirty="0">
                <a:solidFill>
                  <a:srgbClr val="00B050"/>
                </a:solidFill>
              </a:rPr>
              <a:t> </a:t>
            </a:r>
            <a:r>
              <a:rPr lang="en-US" dirty="0" err="1">
                <a:solidFill>
                  <a:srgbClr val="00B050"/>
                </a:solidFill>
              </a:rPr>
              <a:t>obývaného</a:t>
            </a:r>
            <a:r>
              <a:rPr lang="en-US" dirty="0">
                <a:solidFill>
                  <a:srgbClr val="00B050"/>
                </a:solidFill>
              </a:rPr>
              <a:t> </a:t>
            </a:r>
            <a:r>
              <a:rPr lang="en-US" dirty="0" err="1">
                <a:solidFill>
                  <a:srgbClr val="00B050"/>
                </a:solidFill>
              </a:rPr>
              <a:t>domu</a:t>
            </a:r>
            <a:r>
              <a:rPr lang="en-US" dirty="0">
                <a:solidFill>
                  <a:srgbClr val="00B050"/>
                </a:solidFill>
              </a:rPr>
              <a:t> </a:t>
            </a:r>
            <a:r>
              <a:rPr lang="en-US" dirty="0" err="1">
                <a:solidFill>
                  <a:srgbClr val="00B050"/>
                </a:solidFill>
              </a:rPr>
              <a:t>alebo</a:t>
            </a:r>
            <a:r>
              <a:rPr lang="en-US" dirty="0">
                <a:solidFill>
                  <a:srgbClr val="00B050"/>
                </a:solidFill>
              </a:rPr>
              <a:t> </a:t>
            </a:r>
            <a:r>
              <a:rPr lang="en-US" dirty="0" err="1">
                <a:solidFill>
                  <a:srgbClr val="00B050"/>
                </a:solidFill>
              </a:rPr>
              <a:t>ak</a:t>
            </a:r>
            <a:r>
              <a:rPr lang="en-US" dirty="0">
                <a:solidFill>
                  <a:srgbClr val="00B050"/>
                </a:solidFill>
              </a:rPr>
              <a:t> </a:t>
            </a:r>
            <a:r>
              <a:rPr lang="en-US" dirty="0" err="1">
                <a:solidFill>
                  <a:srgbClr val="00B050"/>
                </a:solidFill>
              </a:rPr>
              <a:t>ju</a:t>
            </a:r>
            <a:r>
              <a:rPr lang="en-US" dirty="0">
                <a:solidFill>
                  <a:srgbClr val="00B050"/>
                </a:solidFill>
              </a:rPr>
              <a:t> </a:t>
            </a:r>
            <a:r>
              <a:rPr lang="en-US" dirty="0" err="1">
                <a:solidFill>
                  <a:srgbClr val="00B050"/>
                </a:solidFill>
              </a:rPr>
              <a:t>vo</a:t>
            </a:r>
            <a:r>
              <a:rPr lang="en-US" dirty="0">
                <a:solidFill>
                  <a:srgbClr val="00B050"/>
                </a:solidFill>
              </a:rPr>
              <a:t> </a:t>
            </a:r>
            <a:r>
              <a:rPr lang="en-US" dirty="0" err="1">
                <a:solidFill>
                  <a:srgbClr val="00B050"/>
                </a:solidFill>
              </a:rPr>
              <a:t>vzdialenosti</a:t>
            </a:r>
            <a:r>
              <a:rPr lang="en-US" dirty="0">
                <a:solidFill>
                  <a:srgbClr val="00B050"/>
                </a:solidFill>
              </a:rPr>
              <a:t> </a:t>
            </a:r>
            <a:r>
              <a:rPr lang="en-US" dirty="0" err="1">
                <a:solidFill>
                  <a:srgbClr val="00B050"/>
                </a:solidFill>
              </a:rPr>
              <a:t>menšej</a:t>
            </a:r>
            <a:r>
              <a:rPr lang="en-US" dirty="0">
                <a:solidFill>
                  <a:srgbClr val="00B050"/>
                </a:solidFill>
              </a:rPr>
              <a:t> </a:t>
            </a:r>
            <a:r>
              <a:rPr lang="en-US" dirty="0" err="1">
                <a:solidFill>
                  <a:srgbClr val="00B050"/>
                </a:solidFill>
              </a:rPr>
              <a:t>ako</a:t>
            </a:r>
            <a:r>
              <a:rPr lang="en-US" dirty="0">
                <a:solidFill>
                  <a:srgbClr val="00B050"/>
                </a:solidFill>
              </a:rPr>
              <a:t> 200 </a:t>
            </a:r>
            <a:r>
              <a:rPr lang="en-US" dirty="0" err="1">
                <a:solidFill>
                  <a:srgbClr val="00B050"/>
                </a:solidFill>
              </a:rPr>
              <a:t>metrov</a:t>
            </a:r>
            <a:r>
              <a:rPr lang="en-US" dirty="0">
                <a:solidFill>
                  <a:srgbClr val="00B050"/>
                </a:solidFill>
              </a:rPr>
              <a:t> </a:t>
            </a:r>
            <a:r>
              <a:rPr lang="en-US" dirty="0" err="1">
                <a:solidFill>
                  <a:srgbClr val="00B050"/>
                </a:solidFill>
              </a:rPr>
              <a:t>pristihol</a:t>
            </a:r>
            <a:r>
              <a:rPr lang="en-US" dirty="0">
                <a:solidFill>
                  <a:srgbClr val="00B050"/>
                </a:solidFill>
              </a:rPr>
              <a:t> </a:t>
            </a:r>
            <a:r>
              <a:rPr lang="en-US" dirty="0" err="1">
                <a:solidFill>
                  <a:srgbClr val="00B050"/>
                </a:solidFill>
              </a:rPr>
              <a:t>pri</a:t>
            </a:r>
            <a:r>
              <a:rPr lang="en-US" dirty="0">
                <a:solidFill>
                  <a:srgbClr val="00B050"/>
                </a:solidFill>
              </a:rPr>
              <a:t> </a:t>
            </a:r>
            <a:r>
              <a:rPr lang="en-US" dirty="0" err="1">
                <a:solidFill>
                  <a:srgbClr val="00B050"/>
                </a:solidFill>
              </a:rPr>
              <a:t>prenasledovaní</a:t>
            </a:r>
            <a:r>
              <a:rPr lang="en-US" dirty="0">
                <a:solidFill>
                  <a:srgbClr val="00B050"/>
                </a:solidFill>
              </a:rPr>
              <a:t> </a:t>
            </a:r>
            <a:r>
              <a:rPr lang="en-US" dirty="0" err="1">
                <a:solidFill>
                  <a:srgbClr val="00B050"/>
                </a:solidFill>
              </a:rPr>
              <a:t>alebo</a:t>
            </a:r>
            <a:r>
              <a:rPr lang="en-US" dirty="0">
                <a:solidFill>
                  <a:srgbClr val="00B050"/>
                </a:solidFill>
              </a:rPr>
              <a:t> </a:t>
            </a:r>
            <a:r>
              <a:rPr lang="en-US" dirty="0" err="1">
                <a:solidFill>
                  <a:srgbClr val="00B050"/>
                </a:solidFill>
              </a:rPr>
              <a:t>usmrcovaní</a:t>
            </a:r>
            <a:r>
              <a:rPr lang="en-US" dirty="0">
                <a:solidFill>
                  <a:srgbClr val="00B050"/>
                </a:solidFill>
              </a:rPr>
              <a:t> </a:t>
            </a:r>
            <a:r>
              <a:rPr lang="en-US" dirty="0" err="1" smtClean="0">
                <a:solidFill>
                  <a:srgbClr val="00B050"/>
                </a:solidFill>
              </a:rPr>
              <a:t>zveri</a:t>
            </a:r>
            <a:r>
              <a:rPr lang="en-US" dirty="0" smtClean="0">
                <a:solidFill>
                  <a:srgbClr val="00B050"/>
                </a:solidFill>
              </a:rPr>
              <a:t> </a:t>
            </a:r>
            <a:endParaRPr lang="sk-SK" dirty="0" smtClean="0">
              <a:solidFill>
                <a:srgbClr val="00B050"/>
              </a:solidFill>
            </a:endParaRPr>
          </a:p>
          <a:p>
            <a:pPr marL="0" indent="0" hangingPunct="0">
              <a:buNone/>
            </a:pPr>
            <a:endParaRPr lang="sk-SK" dirty="0" smtClean="0">
              <a:solidFill>
                <a:srgbClr val="00B050"/>
              </a:solidFill>
            </a:endParaRPr>
          </a:p>
          <a:p>
            <a:pPr marL="0" lvl="0" indent="0" hangingPunct="0">
              <a:buNone/>
            </a:pPr>
            <a:r>
              <a:rPr lang="sk-SK" b="1" u="sng" dirty="0" smtClean="0">
                <a:solidFill>
                  <a:schemeClr val="tx1"/>
                </a:solidFill>
              </a:rPr>
              <a:t>(2)</a:t>
            </a:r>
            <a:r>
              <a:rPr lang="en-US" b="1" u="sng" dirty="0" err="1" smtClean="0">
                <a:solidFill>
                  <a:schemeClr val="tx1"/>
                </a:solidFill>
              </a:rPr>
              <a:t>Oprávnenie</a:t>
            </a:r>
            <a:r>
              <a:rPr lang="en-US" b="1" u="sng" dirty="0" smtClean="0">
                <a:solidFill>
                  <a:schemeClr val="tx1"/>
                </a:solidFill>
              </a:rPr>
              <a:t> </a:t>
            </a:r>
            <a:r>
              <a:rPr lang="en-US" b="1" u="sng" dirty="0" err="1">
                <a:solidFill>
                  <a:schemeClr val="tx1"/>
                </a:solidFill>
              </a:rPr>
              <a:t>podľa</a:t>
            </a:r>
            <a:r>
              <a:rPr lang="en-US" b="1" u="sng" dirty="0">
                <a:solidFill>
                  <a:schemeClr val="tx1"/>
                </a:solidFill>
              </a:rPr>
              <a:t> </a:t>
            </a:r>
            <a:r>
              <a:rPr lang="en-US" b="1" u="sng" dirty="0" err="1">
                <a:solidFill>
                  <a:schemeClr val="tx1"/>
                </a:solidFill>
              </a:rPr>
              <a:t>odseku</a:t>
            </a:r>
            <a:r>
              <a:rPr lang="en-US" b="1" u="sng" dirty="0">
                <a:solidFill>
                  <a:schemeClr val="tx1"/>
                </a:solidFill>
              </a:rPr>
              <a:t> 1 </a:t>
            </a:r>
            <a:r>
              <a:rPr lang="en-US" b="1" u="sng" dirty="0" err="1">
                <a:solidFill>
                  <a:schemeClr val="tx1"/>
                </a:solidFill>
              </a:rPr>
              <a:t>písm</a:t>
            </a:r>
            <a:r>
              <a:rPr lang="en-US" b="1" u="sng" dirty="0">
                <a:solidFill>
                  <a:schemeClr val="tx1"/>
                </a:solidFill>
              </a:rPr>
              <a:t>. f) a g) </a:t>
            </a:r>
            <a:r>
              <a:rPr lang="en-US" b="1" u="sng" dirty="0" err="1">
                <a:solidFill>
                  <a:schemeClr val="tx1"/>
                </a:solidFill>
              </a:rPr>
              <a:t>môže</a:t>
            </a:r>
            <a:r>
              <a:rPr lang="en-US" b="1" u="sng" dirty="0">
                <a:solidFill>
                  <a:schemeClr val="tx1"/>
                </a:solidFill>
              </a:rPr>
              <a:t> </a:t>
            </a:r>
            <a:r>
              <a:rPr lang="en-US" b="1" u="sng" dirty="0" err="1">
                <a:solidFill>
                  <a:schemeClr val="tx1"/>
                </a:solidFill>
              </a:rPr>
              <a:t>užívateľ</a:t>
            </a:r>
            <a:r>
              <a:rPr lang="en-US" b="1" u="sng" dirty="0">
                <a:solidFill>
                  <a:schemeClr val="tx1"/>
                </a:solidFill>
              </a:rPr>
              <a:t> </a:t>
            </a:r>
            <a:r>
              <a:rPr lang="en-US" b="1" u="sng" dirty="0" err="1">
                <a:solidFill>
                  <a:schemeClr val="tx1"/>
                </a:solidFill>
              </a:rPr>
              <a:t>poľovného</a:t>
            </a:r>
            <a:r>
              <a:rPr lang="en-US" b="1" u="sng" dirty="0">
                <a:solidFill>
                  <a:schemeClr val="tx1"/>
                </a:solidFill>
              </a:rPr>
              <a:t> </a:t>
            </a:r>
            <a:r>
              <a:rPr lang="en-US" b="1" u="sng" dirty="0" err="1">
                <a:solidFill>
                  <a:schemeClr val="tx1"/>
                </a:solidFill>
              </a:rPr>
              <a:t>revíru</a:t>
            </a:r>
            <a:r>
              <a:rPr lang="en-US" b="1" u="sng" dirty="0">
                <a:solidFill>
                  <a:schemeClr val="tx1"/>
                </a:solidFill>
              </a:rPr>
              <a:t> </a:t>
            </a:r>
            <a:r>
              <a:rPr lang="en-US" b="1" u="sng" dirty="0" err="1">
                <a:solidFill>
                  <a:schemeClr val="tx1"/>
                </a:solidFill>
              </a:rPr>
              <a:t>povolením</a:t>
            </a:r>
            <a:r>
              <a:rPr lang="en-US" b="1" u="sng" dirty="0">
                <a:solidFill>
                  <a:schemeClr val="tx1"/>
                </a:solidFill>
              </a:rPr>
              <a:t> </a:t>
            </a:r>
            <a:r>
              <a:rPr lang="en-US" b="1" u="sng" dirty="0" err="1">
                <a:solidFill>
                  <a:schemeClr val="tx1"/>
                </a:solidFill>
              </a:rPr>
              <a:t>na</a:t>
            </a:r>
            <a:r>
              <a:rPr lang="en-US" b="1" u="sng" dirty="0">
                <a:solidFill>
                  <a:schemeClr val="tx1"/>
                </a:solidFill>
              </a:rPr>
              <a:t> </a:t>
            </a:r>
            <a:r>
              <a:rPr lang="en-US" b="1" u="sng" dirty="0" err="1">
                <a:solidFill>
                  <a:schemeClr val="tx1"/>
                </a:solidFill>
              </a:rPr>
              <a:t>lov</a:t>
            </a:r>
            <a:r>
              <a:rPr lang="en-US" b="1" u="sng" dirty="0">
                <a:solidFill>
                  <a:schemeClr val="tx1"/>
                </a:solidFill>
              </a:rPr>
              <a:t> </a:t>
            </a:r>
            <a:r>
              <a:rPr lang="en-US" b="1" u="sng" dirty="0" err="1">
                <a:solidFill>
                  <a:schemeClr val="tx1"/>
                </a:solidFill>
              </a:rPr>
              <a:t>zveri</a:t>
            </a:r>
            <a:r>
              <a:rPr lang="en-US" b="1" u="sng" dirty="0">
                <a:solidFill>
                  <a:schemeClr val="tx1"/>
                </a:solidFill>
              </a:rPr>
              <a:t> </a:t>
            </a:r>
            <a:r>
              <a:rPr lang="en-US" b="1" u="sng" dirty="0" err="1">
                <a:solidFill>
                  <a:schemeClr val="tx1"/>
                </a:solidFill>
              </a:rPr>
              <a:t>preniesť</a:t>
            </a:r>
            <a:r>
              <a:rPr lang="en-US" b="1" u="sng" dirty="0">
                <a:solidFill>
                  <a:schemeClr val="tx1"/>
                </a:solidFill>
              </a:rPr>
              <a:t> </a:t>
            </a:r>
            <a:r>
              <a:rPr lang="en-US" b="1" u="sng" dirty="0" err="1">
                <a:solidFill>
                  <a:schemeClr val="tx1"/>
                </a:solidFill>
              </a:rPr>
              <a:t>aj</a:t>
            </a:r>
            <a:r>
              <a:rPr lang="en-US" b="1" u="sng" dirty="0">
                <a:solidFill>
                  <a:schemeClr val="tx1"/>
                </a:solidFill>
              </a:rPr>
              <a:t> </a:t>
            </a:r>
            <a:r>
              <a:rPr lang="en-US" b="1" u="sng" dirty="0" err="1">
                <a:solidFill>
                  <a:schemeClr val="tx1"/>
                </a:solidFill>
              </a:rPr>
              <a:t>na</a:t>
            </a:r>
            <a:r>
              <a:rPr lang="en-US" b="1" u="sng" dirty="0">
                <a:solidFill>
                  <a:schemeClr val="tx1"/>
                </a:solidFill>
              </a:rPr>
              <a:t> </a:t>
            </a:r>
            <a:r>
              <a:rPr lang="en-US" b="1" u="sng" dirty="0" err="1">
                <a:solidFill>
                  <a:schemeClr val="tx1"/>
                </a:solidFill>
              </a:rPr>
              <a:t>iných</a:t>
            </a:r>
            <a:r>
              <a:rPr lang="en-US" b="1" u="sng" dirty="0">
                <a:solidFill>
                  <a:schemeClr val="tx1"/>
                </a:solidFill>
              </a:rPr>
              <a:t> </a:t>
            </a:r>
            <a:r>
              <a:rPr lang="en-US" b="1" u="sng" dirty="0" err="1">
                <a:solidFill>
                  <a:schemeClr val="tx1"/>
                </a:solidFill>
              </a:rPr>
              <a:t>držiteľov</a:t>
            </a:r>
            <a:r>
              <a:rPr lang="en-US" b="1" u="sng" dirty="0">
                <a:solidFill>
                  <a:schemeClr val="tx1"/>
                </a:solidFill>
              </a:rPr>
              <a:t> </a:t>
            </a:r>
            <a:r>
              <a:rPr lang="en-US" b="1" u="sng" dirty="0" err="1">
                <a:solidFill>
                  <a:schemeClr val="tx1"/>
                </a:solidFill>
              </a:rPr>
              <a:t>poľovných</a:t>
            </a:r>
            <a:r>
              <a:rPr lang="en-US" b="1" u="sng" dirty="0">
                <a:solidFill>
                  <a:schemeClr val="tx1"/>
                </a:solidFill>
              </a:rPr>
              <a:t> </a:t>
            </a:r>
            <a:r>
              <a:rPr lang="en-US" b="1" u="sng" dirty="0" err="1">
                <a:solidFill>
                  <a:schemeClr val="tx1"/>
                </a:solidFill>
              </a:rPr>
              <a:t>lístkov</a:t>
            </a:r>
            <a:r>
              <a:rPr lang="en-US" b="1" u="sng" dirty="0">
                <a:solidFill>
                  <a:schemeClr val="tx1"/>
                </a:solidFill>
              </a:rPr>
              <a:t>. </a:t>
            </a:r>
            <a:endParaRPr lang="sk-SK" b="1" u="sng" dirty="0">
              <a:solidFill>
                <a:schemeClr val="tx1"/>
              </a:solidFill>
            </a:endParaRPr>
          </a:p>
          <a:p>
            <a:pPr marL="0" indent="0" hangingPunct="0">
              <a:buNone/>
            </a:pPr>
            <a:endParaRPr lang="sk-SK" dirty="0">
              <a:solidFill>
                <a:srgbClr val="00B050"/>
              </a:solidFill>
            </a:endParaRPr>
          </a:p>
          <a:p>
            <a:endParaRPr lang="sk-SK" dirty="0"/>
          </a:p>
        </p:txBody>
      </p:sp>
    </p:spTree>
    <p:extLst>
      <p:ext uri="{BB962C8B-B14F-4D97-AF65-F5344CB8AC3E}">
        <p14:creationId xmlns="" xmlns:p14="http://schemas.microsoft.com/office/powerpoint/2010/main" val="39347986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782472"/>
          </a:xfrm>
        </p:spPr>
        <p:txBody>
          <a:bodyPr>
            <a:normAutofit/>
          </a:bodyPr>
          <a:lstStyle/>
          <a:p>
            <a:r>
              <a:rPr lang="sk-SK" sz="3200" dirty="0" smtClean="0">
                <a:solidFill>
                  <a:srgbClr val="00B050"/>
                </a:solidFill>
              </a:rPr>
              <a:t>Pozemné stavby (§43a zákona č. 56/1976 Zb.)</a:t>
            </a:r>
            <a:endParaRPr lang="sk-SK" sz="3200" dirty="0">
              <a:solidFill>
                <a:srgbClr val="00B050"/>
              </a:solidFill>
            </a:endParaRPr>
          </a:p>
        </p:txBody>
      </p:sp>
      <p:sp>
        <p:nvSpPr>
          <p:cNvPr id="3" name="Zástupný symbol obsahu 2"/>
          <p:cNvSpPr>
            <a:spLocks noGrp="1"/>
          </p:cNvSpPr>
          <p:nvPr>
            <p:ph idx="1"/>
          </p:nvPr>
        </p:nvSpPr>
        <p:spPr>
          <a:xfrm>
            <a:off x="772868" y="1638490"/>
            <a:ext cx="8596668" cy="4721367"/>
          </a:xfrm>
        </p:spPr>
        <p:txBody>
          <a:bodyPr>
            <a:normAutofit lnSpcReduction="10000"/>
          </a:bodyPr>
          <a:lstStyle/>
          <a:p>
            <a:pPr marL="0" indent="0">
              <a:buNone/>
            </a:pPr>
            <a:r>
              <a:rPr lang="sk-SK" dirty="0" smtClean="0">
                <a:solidFill>
                  <a:schemeClr val="tx1"/>
                </a:solidFill>
              </a:rPr>
              <a:t>2) Pozemné stavby sú priestorovo sústredené zastrešené budovy vrátane podzemných priestorov, ktoré sú stavebnotechnicky vhodné a určené na ochranu ľudí, zvierat alebo vecí; nemusia mať steny, ale musia mať strechu</a:t>
            </a:r>
            <a:endParaRPr lang="sk-SK" dirty="0">
              <a:solidFill>
                <a:schemeClr val="tx1"/>
              </a:solidFill>
            </a:endParaRPr>
          </a:p>
          <a:p>
            <a:pPr marL="0" indent="0">
              <a:buNone/>
            </a:pPr>
            <a:r>
              <a:rPr lang="sk-SK" sz="3600" dirty="0" smtClean="0">
                <a:solidFill>
                  <a:schemeClr val="accent1">
                    <a:lumMod val="75000"/>
                  </a:schemeClr>
                </a:solidFill>
              </a:rPr>
              <a:t>   </a:t>
            </a:r>
            <a:r>
              <a:rPr lang="sk-SK" sz="2900" dirty="0" smtClean="0">
                <a:solidFill>
                  <a:srgbClr val="00B050"/>
                </a:solidFill>
              </a:rPr>
              <a:t>Vodenie psa (§4 zákona č. 282/2002 </a:t>
            </a:r>
            <a:r>
              <a:rPr lang="sk-SK" sz="2900" dirty="0" err="1" smtClean="0">
                <a:solidFill>
                  <a:srgbClr val="00B050"/>
                </a:solidFill>
              </a:rPr>
              <a:t>Z.z</a:t>
            </a:r>
            <a:r>
              <a:rPr lang="sk-SK" sz="2900" dirty="0" smtClean="0">
                <a:solidFill>
                  <a:srgbClr val="00B050"/>
                </a:solidFill>
              </a:rPr>
              <a:t>.)</a:t>
            </a:r>
          </a:p>
          <a:p>
            <a:pPr marL="0" indent="0">
              <a:buNone/>
            </a:pPr>
            <a:r>
              <a:rPr lang="sk-SK" dirty="0" smtClean="0">
                <a:solidFill>
                  <a:schemeClr val="tx1"/>
                </a:solidFill>
              </a:rPr>
              <a:t>1) Vodiť psa mimo chovného priestoru alebo zariadenia na chov môže len osoba,     ktorá je fyzicky a psychicky spôsobilá a schopná ho ovládať v každej situácii, pričom je povinná predchádzať tomu, aby pes útočil alebo iným spôsobom ohrozoval človeka alebo zvieratá, a zabraňovať vzniku škôd na majetku, prírode a životnom prostredí, ktoré by pes mohol spôsobiť.</a:t>
            </a:r>
          </a:p>
          <a:p>
            <a:pPr marL="0" indent="0">
              <a:buNone/>
            </a:pPr>
            <a:r>
              <a:rPr lang="sk-SK" dirty="0" smtClean="0">
                <a:solidFill>
                  <a:schemeClr val="tx1"/>
                </a:solidFill>
              </a:rPr>
              <a:t>3) Za psa vždy zodpovedá držiteľ psa alebo osoba, ktorá psa vedie alebo nad psom vykonáva dohľad</a:t>
            </a:r>
          </a:p>
          <a:p>
            <a:pPr marL="0" indent="0">
              <a:buNone/>
            </a:pPr>
            <a:endParaRPr lang="sk-SK" dirty="0" smtClean="0">
              <a:solidFill>
                <a:schemeClr val="tx1"/>
              </a:solidFill>
            </a:endParaRPr>
          </a:p>
          <a:p>
            <a:pPr marL="0" indent="0">
              <a:buNone/>
            </a:pPr>
            <a:r>
              <a:rPr lang="sk-SK" sz="1200" b="1" dirty="0">
                <a:solidFill>
                  <a:srgbClr val="FF0000"/>
                </a:solidFill>
              </a:rPr>
              <a:t>23a)     §43 ods.2 zákona č.50/1976  Zb. stavebný </a:t>
            </a:r>
            <a:r>
              <a:rPr lang="sk-SK" sz="1200" b="1" dirty="0" smtClean="0">
                <a:solidFill>
                  <a:srgbClr val="FF0000"/>
                </a:solidFill>
              </a:rPr>
              <a:t>zákon</a:t>
            </a:r>
            <a:endParaRPr lang="sk-SK" sz="1200" dirty="0" smtClean="0">
              <a:solidFill>
                <a:schemeClr val="tx1"/>
              </a:solidFill>
            </a:endParaRPr>
          </a:p>
          <a:p>
            <a:pPr marL="0" indent="0">
              <a:buNone/>
            </a:pPr>
            <a:r>
              <a:rPr lang="sk-SK" sz="1200" b="1" dirty="0">
                <a:solidFill>
                  <a:srgbClr val="FF0000"/>
                </a:solidFill>
              </a:rPr>
              <a:t>19)       §4 zákona č.</a:t>
            </a:r>
            <a:r>
              <a:rPr lang="en-US" sz="1200" b="1" dirty="0">
                <a:solidFill>
                  <a:srgbClr val="FF0000"/>
                </a:solidFill>
              </a:rPr>
              <a:t> </a:t>
            </a:r>
            <a:r>
              <a:rPr lang="sk-SK" sz="1200" b="1" dirty="0">
                <a:solidFill>
                  <a:srgbClr val="FF0000"/>
                </a:solidFill>
              </a:rPr>
              <a:t>282/2002 </a:t>
            </a:r>
            <a:r>
              <a:rPr lang="sk-SK" sz="1200" b="1" dirty="0" err="1">
                <a:solidFill>
                  <a:srgbClr val="FF0000"/>
                </a:solidFill>
              </a:rPr>
              <a:t>Z.z</a:t>
            </a:r>
            <a:r>
              <a:rPr lang="sk-SK" sz="1200" b="1" dirty="0">
                <a:solidFill>
                  <a:srgbClr val="FF0000"/>
                </a:solidFill>
              </a:rPr>
              <a:t>. o psoch</a:t>
            </a:r>
          </a:p>
          <a:p>
            <a:pPr marL="0" indent="0">
              <a:buNone/>
            </a:pPr>
            <a:endParaRPr lang="sk-SK" dirty="0">
              <a:solidFill>
                <a:schemeClr val="tx1"/>
              </a:solidFill>
            </a:endParaRPr>
          </a:p>
        </p:txBody>
      </p:sp>
    </p:spTree>
    <p:extLst>
      <p:ext uri="{BB962C8B-B14F-4D97-AF65-F5344CB8AC3E}">
        <p14:creationId xmlns="" xmlns:p14="http://schemas.microsoft.com/office/powerpoint/2010/main" val="40729691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615" y="0"/>
            <a:ext cx="10331355" cy="655093"/>
          </a:xfrm>
        </p:spPr>
        <p:txBody>
          <a:bodyPr>
            <a:normAutofit fontScale="90000"/>
          </a:bodyPr>
          <a:lstStyle/>
          <a:p>
            <a:pPr hangingPunct="0"/>
            <a:r>
              <a:rPr lang="en-US" dirty="0" err="1">
                <a:solidFill>
                  <a:srgbClr val="92D050"/>
                </a:solidFill>
              </a:rPr>
              <a:t>Ochrana</a:t>
            </a:r>
            <a:r>
              <a:rPr lang="en-US" dirty="0"/>
              <a:t> a </a:t>
            </a:r>
            <a:r>
              <a:rPr lang="en-US" dirty="0" err="1"/>
              <a:t>zlepšovanie</a:t>
            </a:r>
            <a:r>
              <a:rPr lang="en-US" dirty="0"/>
              <a:t> </a:t>
            </a:r>
            <a:r>
              <a:rPr lang="en-US" dirty="0" err="1"/>
              <a:t>životných</a:t>
            </a:r>
            <a:r>
              <a:rPr lang="en-US" dirty="0"/>
              <a:t> </a:t>
            </a:r>
            <a:r>
              <a:rPr lang="en-US" dirty="0" err="1"/>
              <a:t>podmienok</a:t>
            </a:r>
            <a:r>
              <a:rPr lang="en-US" dirty="0"/>
              <a:t> </a:t>
            </a:r>
            <a:r>
              <a:rPr lang="en-US" dirty="0" err="1"/>
              <a:t>zveri</a:t>
            </a:r>
            <a:r>
              <a:rPr lang="sk-SK" dirty="0"/>
              <a:t/>
            </a:r>
            <a:br>
              <a:rPr lang="sk-SK" dirty="0"/>
            </a:br>
            <a:endParaRPr lang="sk-SK" dirty="0"/>
          </a:p>
        </p:txBody>
      </p:sp>
      <p:sp>
        <p:nvSpPr>
          <p:cNvPr id="3" name="Zástupný symbol obsahu 2"/>
          <p:cNvSpPr>
            <a:spLocks noGrp="1"/>
          </p:cNvSpPr>
          <p:nvPr>
            <p:ph idx="1"/>
          </p:nvPr>
        </p:nvSpPr>
        <p:spPr>
          <a:xfrm>
            <a:off x="518615" y="832512"/>
            <a:ext cx="10495127" cy="6025488"/>
          </a:xfrm>
        </p:spPr>
        <p:txBody>
          <a:bodyPr>
            <a:normAutofit/>
          </a:bodyPr>
          <a:lstStyle/>
          <a:p>
            <a:pPr marL="0" indent="0" hangingPunct="0">
              <a:buNone/>
            </a:pPr>
            <a:r>
              <a:rPr lang="en-US" b="1" u="sng" dirty="0">
                <a:solidFill>
                  <a:schemeClr val="tx1"/>
                </a:solidFill>
              </a:rPr>
              <a:t>§ 24 </a:t>
            </a:r>
            <a:r>
              <a:rPr lang="en-US" b="1" u="sng" dirty="0" err="1">
                <a:solidFill>
                  <a:schemeClr val="tx1"/>
                </a:solidFill>
              </a:rPr>
              <a:t>Ochrana</a:t>
            </a:r>
            <a:r>
              <a:rPr lang="en-US" b="1" u="sng" dirty="0">
                <a:solidFill>
                  <a:schemeClr val="tx1"/>
                </a:solidFill>
              </a:rPr>
              <a:t> </a:t>
            </a:r>
            <a:r>
              <a:rPr lang="en-US" b="1" u="sng" dirty="0" err="1" smtClean="0">
                <a:solidFill>
                  <a:schemeClr val="tx1"/>
                </a:solidFill>
              </a:rPr>
              <a:t>poľovníctva</a:t>
            </a:r>
            <a:endParaRPr lang="sk-SK" dirty="0"/>
          </a:p>
          <a:p>
            <a:pPr marL="0" lvl="0" indent="0" hangingPunct="0">
              <a:buNone/>
            </a:pPr>
            <a:r>
              <a:rPr lang="sk-SK" dirty="0" smtClean="0">
                <a:solidFill>
                  <a:srgbClr val="FF0000"/>
                </a:solidFill>
              </a:rPr>
              <a:t>(3)  </a:t>
            </a:r>
            <a:r>
              <a:rPr lang="en-US" dirty="0" err="1" smtClean="0">
                <a:solidFill>
                  <a:srgbClr val="FF0000"/>
                </a:solidFill>
              </a:rPr>
              <a:t>Zakazuje</a:t>
            </a:r>
            <a:r>
              <a:rPr lang="en-US" dirty="0" smtClean="0">
                <a:solidFill>
                  <a:srgbClr val="FF0000"/>
                </a:solidFill>
              </a:rPr>
              <a:t> </a:t>
            </a:r>
            <a:r>
              <a:rPr lang="en-US" dirty="0" err="1">
                <a:solidFill>
                  <a:srgbClr val="FF0000"/>
                </a:solidFill>
              </a:rPr>
              <a:t>sa</a:t>
            </a:r>
            <a:r>
              <a:rPr lang="en-US" dirty="0">
                <a:solidFill>
                  <a:srgbClr val="FF0000"/>
                </a:solidFill>
              </a:rPr>
              <a:t> v </a:t>
            </a:r>
            <a:r>
              <a:rPr lang="en-US" dirty="0" err="1">
                <a:solidFill>
                  <a:srgbClr val="FF0000"/>
                </a:solidFill>
              </a:rPr>
              <a:t>poľovnom</a:t>
            </a:r>
            <a:r>
              <a:rPr lang="en-US" dirty="0">
                <a:solidFill>
                  <a:srgbClr val="FF0000"/>
                </a:solidFill>
              </a:rPr>
              <a:t> </a:t>
            </a:r>
            <a:r>
              <a:rPr lang="en-US" dirty="0" err="1">
                <a:solidFill>
                  <a:srgbClr val="FF0000"/>
                </a:solidFill>
              </a:rPr>
              <a:t>revíri</a:t>
            </a:r>
            <a:r>
              <a:rPr lang="en-US" dirty="0">
                <a:solidFill>
                  <a:srgbClr val="FF0000"/>
                </a:solidFill>
              </a:rPr>
              <a:t> </a:t>
            </a:r>
            <a:r>
              <a:rPr lang="en-US" dirty="0">
                <a:solidFill>
                  <a:schemeClr val="tx1"/>
                </a:solidFill>
              </a:rPr>
              <a:t> </a:t>
            </a:r>
            <a:endParaRPr lang="sk-SK" dirty="0">
              <a:solidFill>
                <a:schemeClr val="tx1"/>
              </a:solidFill>
            </a:endParaRPr>
          </a:p>
          <a:p>
            <a:pPr marL="0" indent="0" algn="just">
              <a:buNone/>
            </a:pPr>
            <a:r>
              <a:rPr lang="sk-SK" b="1" dirty="0" smtClean="0">
                <a:solidFill>
                  <a:schemeClr val="tx1"/>
                </a:solidFill>
              </a:rPr>
              <a:t>a)  </a:t>
            </a:r>
            <a:r>
              <a:rPr lang="en-US" b="1" dirty="0" err="1" smtClean="0">
                <a:solidFill>
                  <a:srgbClr val="FF0000"/>
                </a:solidFill>
              </a:rPr>
              <a:t>plašiť</a:t>
            </a:r>
            <a:r>
              <a:rPr lang="en-US" b="1" dirty="0" smtClean="0">
                <a:solidFill>
                  <a:srgbClr val="FF0000"/>
                </a:solidFill>
              </a:rPr>
              <a:t> </a:t>
            </a:r>
            <a:r>
              <a:rPr lang="en-US" b="1" dirty="0" err="1">
                <a:solidFill>
                  <a:srgbClr val="FF0000"/>
                </a:solidFill>
              </a:rPr>
              <a:t>zver</a:t>
            </a:r>
            <a:r>
              <a:rPr lang="en-US" b="1" dirty="0">
                <a:solidFill>
                  <a:srgbClr val="FF0000"/>
                </a:solidFill>
              </a:rPr>
              <a:t> </a:t>
            </a:r>
            <a:r>
              <a:rPr lang="en-US" b="1" dirty="0" err="1">
                <a:solidFill>
                  <a:schemeClr val="tx1"/>
                </a:solidFill>
              </a:rPr>
              <a:t>akýmkoľvek</a:t>
            </a:r>
            <a:r>
              <a:rPr lang="en-US" b="1" dirty="0">
                <a:solidFill>
                  <a:schemeClr val="tx1"/>
                </a:solidFill>
              </a:rPr>
              <a:t> </a:t>
            </a:r>
            <a:r>
              <a:rPr lang="en-US" b="1" dirty="0" err="1">
                <a:solidFill>
                  <a:schemeClr val="tx1"/>
                </a:solidFill>
              </a:rPr>
              <a:t>spôsobom</a:t>
            </a:r>
            <a:r>
              <a:rPr lang="en-US" b="1" dirty="0">
                <a:solidFill>
                  <a:schemeClr val="tx1"/>
                </a:solidFill>
              </a:rPr>
              <a:t> </a:t>
            </a:r>
            <a:r>
              <a:rPr lang="en-US" b="1" dirty="0" err="1">
                <a:solidFill>
                  <a:schemeClr val="tx1"/>
                </a:solidFill>
              </a:rPr>
              <a:t>okrem</a:t>
            </a:r>
            <a:r>
              <a:rPr lang="en-US" b="1" dirty="0">
                <a:solidFill>
                  <a:schemeClr val="tx1"/>
                </a:solidFill>
              </a:rPr>
              <a:t> </a:t>
            </a:r>
            <a:r>
              <a:rPr lang="en-US" b="1" dirty="0" err="1">
                <a:solidFill>
                  <a:schemeClr val="tx1"/>
                </a:solidFill>
              </a:rPr>
              <a:t>opatrení</a:t>
            </a:r>
            <a:r>
              <a:rPr lang="en-US" b="1" dirty="0">
                <a:solidFill>
                  <a:schemeClr val="tx1"/>
                </a:solidFill>
              </a:rPr>
              <a:t> </a:t>
            </a:r>
            <a:r>
              <a:rPr lang="en-US" b="1" dirty="0" err="1">
                <a:solidFill>
                  <a:schemeClr val="tx1"/>
                </a:solidFill>
              </a:rPr>
              <a:t>na</a:t>
            </a:r>
            <a:r>
              <a:rPr lang="en-US" b="1" dirty="0">
                <a:solidFill>
                  <a:schemeClr val="tx1"/>
                </a:solidFill>
              </a:rPr>
              <a:t> </a:t>
            </a:r>
            <a:r>
              <a:rPr lang="en-US" b="1" dirty="0" err="1">
                <a:solidFill>
                  <a:schemeClr val="tx1"/>
                </a:solidFill>
              </a:rPr>
              <a:t>zabránenie</a:t>
            </a:r>
            <a:r>
              <a:rPr lang="en-US" b="1" dirty="0">
                <a:solidFill>
                  <a:schemeClr val="tx1"/>
                </a:solidFill>
              </a:rPr>
              <a:t> </a:t>
            </a:r>
            <a:r>
              <a:rPr lang="en-US" b="1" dirty="0" err="1">
                <a:solidFill>
                  <a:schemeClr val="tx1"/>
                </a:solidFill>
              </a:rPr>
              <a:t>vzniku</a:t>
            </a:r>
            <a:r>
              <a:rPr lang="en-US" b="1" dirty="0">
                <a:solidFill>
                  <a:schemeClr val="tx1"/>
                </a:solidFill>
              </a:rPr>
              <a:t> </a:t>
            </a:r>
            <a:r>
              <a:rPr lang="en-US" b="1" dirty="0" err="1">
                <a:solidFill>
                  <a:schemeClr val="tx1"/>
                </a:solidFill>
              </a:rPr>
              <a:t>škôd</a:t>
            </a:r>
            <a:r>
              <a:rPr lang="en-US" b="1" dirty="0">
                <a:solidFill>
                  <a:schemeClr val="tx1"/>
                </a:solidFill>
              </a:rPr>
              <a:t> </a:t>
            </a:r>
            <a:r>
              <a:rPr lang="en-US" b="1" dirty="0" err="1" smtClean="0">
                <a:solidFill>
                  <a:schemeClr val="tx1"/>
                </a:solidFill>
              </a:rPr>
              <a:t>spôsobených</a:t>
            </a:r>
            <a:endParaRPr lang="sk-SK" b="1" dirty="0" smtClean="0">
              <a:solidFill>
                <a:schemeClr val="tx1"/>
              </a:solidFill>
            </a:endParaRPr>
          </a:p>
          <a:p>
            <a:pPr marL="0" indent="0" algn="just">
              <a:buNone/>
            </a:pPr>
            <a:r>
              <a:rPr lang="sk-SK" b="1" dirty="0" smtClean="0">
                <a:solidFill>
                  <a:schemeClr val="tx1"/>
                </a:solidFill>
              </a:rPr>
              <a:t>  </a:t>
            </a:r>
            <a:r>
              <a:rPr lang="en-US" b="1" dirty="0" smtClean="0">
                <a:solidFill>
                  <a:schemeClr val="tx1"/>
                </a:solidFill>
              </a:rPr>
              <a:t> </a:t>
            </a:r>
            <a:r>
              <a:rPr lang="sk-SK" b="1" dirty="0" smtClean="0">
                <a:solidFill>
                  <a:schemeClr val="tx1"/>
                </a:solidFill>
              </a:rPr>
              <a:t>  </a:t>
            </a:r>
            <a:r>
              <a:rPr lang="en-US" b="1" dirty="0" err="1" smtClean="0">
                <a:solidFill>
                  <a:schemeClr val="tx1"/>
                </a:solidFill>
              </a:rPr>
              <a:t>zverou</a:t>
            </a:r>
            <a:r>
              <a:rPr lang="en-US" b="1" dirty="0" smtClean="0">
                <a:solidFill>
                  <a:schemeClr val="tx1"/>
                </a:solidFill>
              </a:rPr>
              <a:t> </a:t>
            </a:r>
            <a:r>
              <a:rPr lang="en-US" b="1" dirty="0" err="1">
                <a:solidFill>
                  <a:schemeClr val="tx1"/>
                </a:solidFill>
              </a:rPr>
              <a:t>alebo</a:t>
            </a:r>
            <a:r>
              <a:rPr lang="en-US" b="1" dirty="0">
                <a:solidFill>
                  <a:schemeClr val="tx1"/>
                </a:solidFill>
              </a:rPr>
              <a:t> </a:t>
            </a:r>
            <a:r>
              <a:rPr lang="en-US" b="1" dirty="0" err="1">
                <a:solidFill>
                  <a:schemeClr val="tx1"/>
                </a:solidFill>
              </a:rPr>
              <a:t>škôd</a:t>
            </a:r>
            <a:r>
              <a:rPr lang="en-US" b="1" dirty="0">
                <a:solidFill>
                  <a:schemeClr val="tx1"/>
                </a:solidFill>
              </a:rPr>
              <a:t> </a:t>
            </a:r>
            <a:r>
              <a:rPr lang="en-US" b="1" dirty="0" err="1">
                <a:solidFill>
                  <a:schemeClr val="tx1"/>
                </a:solidFill>
              </a:rPr>
              <a:t>na</a:t>
            </a:r>
            <a:r>
              <a:rPr lang="en-US" b="1" dirty="0">
                <a:solidFill>
                  <a:schemeClr val="tx1"/>
                </a:solidFill>
              </a:rPr>
              <a:t> </a:t>
            </a:r>
            <a:r>
              <a:rPr lang="en-US" b="1" dirty="0" err="1">
                <a:solidFill>
                  <a:schemeClr val="tx1"/>
                </a:solidFill>
              </a:rPr>
              <a:t>zveri</a:t>
            </a:r>
            <a:r>
              <a:rPr lang="en-US" b="1" dirty="0">
                <a:solidFill>
                  <a:schemeClr val="tx1"/>
                </a:solidFill>
              </a:rPr>
              <a:t> a </a:t>
            </a:r>
            <a:r>
              <a:rPr lang="en-US" b="1" dirty="0" err="1">
                <a:solidFill>
                  <a:schemeClr val="tx1"/>
                </a:solidFill>
              </a:rPr>
              <a:t>povolených</a:t>
            </a:r>
            <a:r>
              <a:rPr lang="en-US" b="1" dirty="0">
                <a:solidFill>
                  <a:schemeClr val="tx1"/>
                </a:solidFill>
              </a:rPr>
              <a:t> </a:t>
            </a:r>
            <a:r>
              <a:rPr lang="en-US" b="1" dirty="0" err="1">
                <a:solidFill>
                  <a:schemeClr val="tx1"/>
                </a:solidFill>
              </a:rPr>
              <a:t>spôsobov</a:t>
            </a:r>
            <a:r>
              <a:rPr lang="en-US" b="1" dirty="0">
                <a:solidFill>
                  <a:schemeClr val="tx1"/>
                </a:solidFill>
              </a:rPr>
              <a:t> </a:t>
            </a:r>
            <a:r>
              <a:rPr lang="en-US" b="1" dirty="0" err="1">
                <a:solidFill>
                  <a:schemeClr val="tx1"/>
                </a:solidFill>
              </a:rPr>
              <a:t>lovu</a:t>
            </a:r>
            <a:r>
              <a:rPr lang="en-US" b="1" dirty="0">
                <a:solidFill>
                  <a:schemeClr val="tx1"/>
                </a:solidFill>
              </a:rPr>
              <a:t> </a:t>
            </a:r>
            <a:r>
              <a:rPr lang="en-US" b="1" dirty="0" err="1">
                <a:solidFill>
                  <a:schemeClr val="tx1"/>
                </a:solidFill>
              </a:rPr>
              <a:t>alebo</a:t>
            </a:r>
            <a:r>
              <a:rPr lang="en-US" b="1" dirty="0">
                <a:solidFill>
                  <a:schemeClr val="tx1"/>
                </a:solidFill>
              </a:rPr>
              <a:t> </a:t>
            </a:r>
            <a:r>
              <a:rPr lang="en-US" b="1" dirty="0" err="1">
                <a:solidFill>
                  <a:schemeClr val="tx1"/>
                </a:solidFill>
              </a:rPr>
              <a:t>bežného</a:t>
            </a:r>
            <a:r>
              <a:rPr lang="en-US" b="1" dirty="0">
                <a:solidFill>
                  <a:schemeClr val="tx1"/>
                </a:solidFill>
              </a:rPr>
              <a:t> </a:t>
            </a:r>
            <a:r>
              <a:rPr lang="en-US" b="1" dirty="0" err="1">
                <a:solidFill>
                  <a:schemeClr val="tx1"/>
                </a:solidFill>
              </a:rPr>
              <a:t>obhospodarovania</a:t>
            </a:r>
            <a:r>
              <a:rPr lang="en-US" b="1" dirty="0">
                <a:solidFill>
                  <a:schemeClr val="tx1"/>
                </a:solidFill>
              </a:rPr>
              <a:t> </a:t>
            </a:r>
            <a:endParaRPr lang="sk-SK" b="1" dirty="0" smtClean="0">
              <a:solidFill>
                <a:schemeClr val="tx1"/>
              </a:solidFill>
            </a:endParaRPr>
          </a:p>
          <a:p>
            <a:pPr marL="0" indent="0" algn="just">
              <a:buNone/>
            </a:pPr>
            <a:r>
              <a:rPr lang="sk-SK" b="1" dirty="0">
                <a:solidFill>
                  <a:schemeClr val="tx1"/>
                </a:solidFill>
              </a:rPr>
              <a:t> </a:t>
            </a:r>
            <a:r>
              <a:rPr lang="sk-SK" b="1" dirty="0" smtClean="0">
                <a:solidFill>
                  <a:schemeClr val="tx1"/>
                </a:solidFill>
              </a:rPr>
              <a:t>    </a:t>
            </a:r>
            <a:r>
              <a:rPr lang="en-US" b="1" dirty="0" err="1" smtClean="0">
                <a:solidFill>
                  <a:schemeClr val="tx1"/>
                </a:solidFill>
              </a:rPr>
              <a:t>poľovného</a:t>
            </a:r>
            <a:r>
              <a:rPr lang="en-US" b="1" dirty="0" smtClean="0">
                <a:solidFill>
                  <a:schemeClr val="tx1"/>
                </a:solidFill>
              </a:rPr>
              <a:t> </a:t>
            </a:r>
            <a:r>
              <a:rPr lang="en-US" b="1" dirty="0" err="1" smtClean="0">
                <a:solidFill>
                  <a:schemeClr val="tx1"/>
                </a:solidFill>
              </a:rPr>
              <a:t>pozemku</a:t>
            </a:r>
            <a:endParaRPr lang="sk-SK" b="1" dirty="0">
              <a:solidFill>
                <a:schemeClr val="tx1"/>
              </a:solidFill>
            </a:endParaRPr>
          </a:p>
          <a:p>
            <a:pPr marL="0" indent="0" algn="just">
              <a:buNone/>
            </a:pPr>
            <a:r>
              <a:rPr lang="sk-SK" b="1" dirty="0" smtClean="0">
                <a:solidFill>
                  <a:schemeClr val="tx1"/>
                </a:solidFill>
              </a:rPr>
              <a:t>d)  </a:t>
            </a:r>
            <a:r>
              <a:rPr lang="en-US" b="1" dirty="0" err="1" smtClean="0">
                <a:solidFill>
                  <a:srgbClr val="FF0000"/>
                </a:solidFill>
              </a:rPr>
              <a:t>voľný</a:t>
            </a:r>
            <a:r>
              <a:rPr lang="en-US" b="1" dirty="0" smtClean="0">
                <a:solidFill>
                  <a:srgbClr val="FF0000"/>
                </a:solidFill>
              </a:rPr>
              <a:t> </a:t>
            </a:r>
            <a:r>
              <a:rPr lang="en-US" b="1" dirty="0" err="1">
                <a:solidFill>
                  <a:srgbClr val="FF0000"/>
                </a:solidFill>
              </a:rPr>
              <a:t>pohyb</a:t>
            </a:r>
            <a:r>
              <a:rPr lang="en-US" b="1" dirty="0">
                <a:solidFill>
                  <a:srgbClr val="FF0000"/>
                </a:solidFill>
              </a:rPr>
              <a:t> </a:t>
            </a:r>
            <a:r>
              <a:rPr lang="en-US" b="1" dirty="0" err="1" smtClean="0">
                <a:solidFill>
                  <a:srgbClr val="FF0000"/>
                </a:solidFill>
              </a:rPr>
              <a:t>psa</a:t>
            </a:r>
            <a:r>
              <a:rPr lang="sk-SK" b="1" dirty="0" smtClean="0">
                <a:solidFill>
                  <a:srgbClr val="FF0000"/>
                </a:solidFill>
              </a:rPr>
              <a:t> </a:t>
            </a:r>
            <a:r>
              <a:rPr lang="en-US" b="1" baseline="30000" dirty="0" smtClean="0">
                <a:solidFill>
                  <a:srgbClr val="FF0000"/>
                </a:solidFill>
              </a:rPr>
              <a:t>19</a:t>
            </a:r>
            <a:r>
              <a:rPr lang="en-US" b="1" baseline="30000" dirty="0">
                <a:solidFill>
                  <a:srgbClr val="FF0000"/>
                </a:solidFill>
              </a:rPr>
              <a:t>)</a:t>
            </a:r>
            <a:r>
              <a:rPr lang="en-US" b="1" dirty="0">
                <a:solidFill>
                  <a:srgbClr val="FF0000"/>
                </a:solidFill>
              </a:rPr>
              <a:t> </a:t>
            </a:r>
            <a:r>
              <a:rPr lang="en-US" b="1" dirty="0" err="1" smtClean="0">
                <a:solidFill>
                  <a:srgbClr val="FF0000"/>
                </a:solidFill>
              </a:rPr>
              <a:t>vo</a:t>
            </a:r>
            <a:r>
              <a:rPr lang="en-US" b="1" dirty="0" smtClean="0">
                <a:solidFill>
                  <a:srgbClr val="FF0000"/>
                </a:solidFill>
              </a:rPr>
              <a:t> </a:t>
            </a:r>
            <a:r>
              <a:rPr lang="en-US" b="1" dirty="0" err="1">
                <a:solidFill>
                  <a:srgbClr val="FF0000"/>
                </a:solidFill>
              </a:rPr>
              <a:t>vzdialenosti</a:t>
            </a:r>
            <a:r>
              <a:rPr lang="en-US" b="1" dirty="0">
                <a:solidFill>
                  <a:srgbClr val="FF0000"/>
                </a:solidFill>
              </a:rPr>
              <a:t> </a:t>
            </a:r>
            <a:r>
              <a:rPr lang="en-US" b="1" dirty="0" err="1">
                <a:solidFill>
                  <a:srgbClr val="FF0000"/>
                </a:solidFill>
              </a:rPr>
              <a:t>väčšej</a:t>
            </a:r>
            <a:r>
              <a:rPr lang="en-US" b="1" dirty="0">
                <a:solidFill>
                  <a:srgbClr val="FF0000"/>
                </a:solidFill>
              </a:rPr>
              <a:t> </a:t>
            </a:r>
            <a:r>
              <a:rPr lang="en-US" b="1" dirty="0" err="1">
                <a:solidFill>
                  <a:srgbClr val="FF0000"/>
                </a:solidFill>
              </a:rPr>
              <a:t>ako</a:t>
            </a:r>
            <a:r>
              <a:rPr lang="en-US" b="1" dirty="0">
                <a:solidFill>
                  <a:srgbClr val="FF0000"/>
                </a:solidFill>
              </a:rPr>
              <a:t> 50 m od </a:t>
            </a:r>
            <a:r>
              <a:rPr lang="en-US" b="1" dirty="0" err="1">
                <a:solidFill>
                  <a:srgbClr val="FF0000"/>
                </a:solidFill>
              </a:rPr>
              <a:t>osoby</a:t>
            </a:r>
            <a:r>
              <a:rPr lang="en-US" b="1" dirty="0">
                <a:solidFill>
                  <a:srgbClr val="FF0000"/>
                </a:solidFill>
              </a:rPr>
              <a:t>, </a:t>
            </a:r>
            <a:r>
              <a:rPr lang="en-US" b="1" dirty="0" err="1">
                <a:solidFill>
                  <a:srgbClr val="FF0000"/>
                </a:solidFill>
              </a:rPr>
              <a:t>ktorá</a:t>
            </a:r>
            <a:r>
              <a:rPr lang="en-US" b="1" dirty="0">
                <a:solidFill>
                  <a:srgbClr val="FF0000"/>
                </a:solidFill>
              </a:rPr>
              <a:t> </a:t>
            </a:r>
            <a:r>
              <a:rPr lang="en-US" b="1" dirty="0" err="1">
                <a:solidFill>
                  <a:srgbClr val="FF0000"/>
                </a:solidFill>
              </a:rPr>
              <a:t>psa</a:t>
            </a:r>
            <a:r>
              <a:rPr lang="en-US" b="1" dirty="0">
                <a:solidFill>
                  <a:srgbClr val="FF0000"/>
                </a:solidFill>
              </a:rPr>
              <a:t> </a:t>
            </a:r>
            <a:r>
              <a:rPr lang="en-US" b="1" dirty="0" err="1">
                <a:solidFill>
                  <a:srgbClr val="FF0000"/>
                </a:solidFill>
              </a:rPr>
              <a:t>vedie</a:t>
            </a:r>
            <a:r>
              <a:rPr lang="en-US" b="1" dirty="0">
                <a:solidFill>
                  <a:schemeClr val="tx1"/>
                </a:solidFill>
              </a:rPr>
              <a:t>; to </a:t>
            </a:r>
            <a:r>
              <a:rPr lang="en-US" b="1" dirty="0" err="1">
                <a:solidFill>
                  <a:schemeClr val="tx1"/>
                </a:solidFill>
              </a:rPr>
              <a:t>sa</a:t>
            </a:r>
            <a:r>
              <a:rPr lang="en-US" b="1" dirty="0">
                <a:solidFill>
                  <a:schemeClr val="tx1"/>
                </a:solidFill>
              </a:rPr>
              <a:t> </a:t>
            </a:r>
            <a:endParaRPr lang="sk-SK" b="1" dirty="0" smtClean="0">
              <a:solidFill>
                <a:schemeClr val="tx1"/>
              </a:solidFill>
            </a:endParaRPr>
          </a:p>
          <a:p>
            <a:pPr marL="0" indent="0" algn="just">
              <a:buNone/>
            </a:pPr>
            <a:r>
              <a:rPr lang="sk-SK" b="1" dirty="0">
                <a:solidFill>
                  <a:schemeClr val="tx1"/>
                </a:solidFill>
              </a:rPr>
              <a:t> </a:t>
            </a:r>
            <a:r>
              <a:rPr lang="sk-SK" b="1" dirty="0" smtClean="0">
                <a:solidFill>
                  <a:schemeClr val="tx1"/>
                </a:solidFill>
              </a:rPr>
              <a:t>    </a:t>
            </a:r>
            <a:r>
              <a:rPr lang="en-US" b="1" dirty="0" err="1" smtClean="0">
                <a:solidFill>
                  <a:schemeClr val="tx1"/>
                </a:solidFill>
              </a:rPr>
              <a:t>nevzťahuje</a:t>
            </a:r>
            <a:r>
              <a:rPr lang="en-US" b="1" dirty="0" smtClean="0">
                <a:solidFill>
                  <a:schemeClr val="tx1"/>
                </a:solidFill>
              </a:rPr>
              <a:t> </a:t>
            </a:r>
            <a:r>
              <a:rPr lang="en-US" b="1" dirty="0" err="1">
                <a:solidFill>
                  <a:schemeClr val="tx1"/>
                </a:solidFill>
              </a:rPr>
              <a:t>na</a:t>
            </a:r>
            <a:r>
              <a:rPr lang="en-US" b="1" dirty="0">
                <a:solidFill>
                  <a:schemeClr val="tx1"/>
                </a:solidFill>
              </a:rPr>
              <a:t> </a:t>
            </a:r>
            <a:r>
              <a:rPr lang="en-US" b="1" dirty="0" err="1">
                <a:solidFill>
                  <a:schemeClr val="tx1"/>
                </a:solidFill>
              </a:rPr>
              <a:t>služobných</a:t>
            </a:r>
            <a:r>
              <a:rPr lang="en-US" b="1" dirty="0">
                <a:solidFill>
                  <a:schemeClr val="tx1"/>
                </a:solidFill>
              </a:rPr>
              <a:t> </a:t>
            </a:r>
            <a:r>
              <a:rPr lang="en-US" b="1" dirty="0" err="1">
                <a:solidFill>
                  <a:schemeClr val="tx1"/>
                </a:solidFill>
              </a:rPr>
              <a:t>psov</a:t>
            </a:r>
            <a:r>
              <a:rPr lang="en-US" b="1" dirty="0">
                <a:solidFill>
                  <a:schemeClr val="tx1"/>
                </a:solidFill>
              </a:rPr>
              <a:t> </a:t>
            </a:r>
            <a:r>
              <a:rPr lang="en-US" b="1" dirty="0" err="1">
                <a:solidFill>
                  <a:schemeClr val="tx1"/>
                </a:solidFill>
              </a:rPr>
              <a:t>používaných</a:t>
            </a:r>
            <a:r>
              <a:rPr lang="en-US" b="1" dirty="0">
                <a:solidFill>
                  <a:schemeClr val="tx1"/>
                </a:solidFill>
              </a:rPr>
              <a:t> </a:t>
            </a:r>
            <a:r>
              <a:rPr lang="en-US" b="1" dirty="0" err="1">
                <a:solidFill>
                  <a:schemeClr val="tx1"/>
                </a:solidFill>
              </a:rPr>
              <a:t>podľa</a:t>
            </a:r>
            <a:r>
              <a:rPr lang="en-US" b="1" dirty="0">
                <a:solidFill>
                  <a:schemeClr val="tx1"/>
                </a:solidFill>
              </a:rPr>
              <a:t> </a:t>
            </a:r>
            <a:r>
              <a:rPr lang="en-US" b="1" dirty="0" err="1">
                <a:solidFill>
                  <a:schemeClr val="tx1"/>
                </a:solidFill>
              </a:rPr>
              <a:t>osobitných</a:t>
            </a:r>
            <a:r>
              <a:rPr lang="en-US" b="1" dirty="0">
                <a:solidFill>
                  <a:schemeClr val="tx1"/>
                </a:solidFill>
              </a:rPr>
              <a:t> </a:t>
            </a:r>
            <a:r>
              <a:rPr lang="en-US" b="1" dirty="0" err="1" smtClean="0">
                <a:solidFill>
                  <a:schemeClr val="tx1"/>
                </a:solidFill>
              </a:rPr>
              <a:t>predpisov</a:t>
            </a:r>
            <a:r>
              <a:rPr lang="sk-SK" b="1" dirty="0" smtClean="0">
                <a:solidFill>
                  <a:schemeClr val="tx1"/>
                </a:solidFill>
              </a:rPr>
              <a:t> </a:t>
            </a:r>
            <a:r>
              <a:rPr lang="en-US" b="1" baseline="30000" dirty="0" smtClean="0">
                <a:solidFill>
                  <a:schemeClr val="tx1"/>
                </a:solidFill>
              </a:rPr>
              <a:t>19a</a:t>
            </a:r>
            <a:r>
              <a:rPr lang="en-US" b="1" baseline="30000" dirty="0">
                <a:solidFill>
                  <a:schemeClr val="tx1"/>
                </a:solidFill>
              </a:rPr>
              <a:t>)</a:t>
            </a:r>
            <a:r>
              <a:rPr lang="en-US" b="1" dirty="0">
                <a:solidFill>
                  <a:schemeClr val="tx1"/>
                </a:solidFill>
              </a:rPr>
              <a:t> a </a:t>
            </a:r>
            <a:r>
              <a:rPr lang="en-US" b="1" dirty="0" err="1" smtClean="0">
                <a:solidFill>
                  <a:schemeClr val="tx1"/>
                </a:solidFill>
              </a:rPr>
              <a:t>poľovníckych</a:t>
            </a:r>
            <a:endParaRPr lang="sk-SK" b="1" dirty="0" smtClean="0">
              <a:solidFill>
                <a:schemeClr val="tx1"/>
              </a:solidFill>
            </a:endParaRPr>
          </a:p>
          <a:p>
            <a:pPr marL="0" indent="0" algn="just">
              <a:buNone/>
            </a:pPr>
            <a:r>
              <a:rPr lang="sk-SK" b="1" dirty="0">
                <a:solidFill>
                  <a:schemeClr val="tx1"/>
                </a:solidFill>
              </a:rPr>
              <a:t> </a:t>
            </a:r>
            <a:r>
              <a:rPr lang="sk-SK" b="1" dirty="0" smtClean="0">
                <a:solidFill>
                  <a:schemeClr val="tx1"/>
                </a:solidFill>
              </a:rPr>
              <a:t>   </a:t>
            </a:r>
            <a:r>
              <a:rPr lang="en-US" b="1" dirty="0" smtClean="0">
                <a:solidFill>
                  <a:schemeClr val="tx1"/>
                </a:solidFill>
              </a:rPr>
              <a:t> </a:t>
            </a:r>
            <a:r>
              <a:rPr lang="en-US" b="1" dirty="0" err="1">
                <a:solidFill>
                  <a:schemeClr val="tx1"/>
                </a:solidFill>
              </a:rPr>
              <a:t>psov</a:t>
            </a:r>
            <a:r>
              <a:rPr lang="en-US" b="1" dirty="0">
                <a:solidFill>
                  <a:schemeClr val="tx1"/>
                </a:solidFill>
              </a:rPr>
              <a:t> </a:t>
            </a:r>
            <a:r>
              <a:rPr lang="en-US" b="1" dirty="0" err="1">
                <a:solidFill>
                  <a:schemeClr val="tx1"/>
                </a:solidFill>
              </a:rPr>
              <a:t>pri</a:t>
            </a:r>
            <a:r>
              <a:rPr lang="en-US" b="1" dirty="0">
                <a:solidFill>
                  <a:schemeClr val="tx1"/>
                </a:solidFill>
              </a:rPr>
              <a:t> </a:t>
            </a:r>
            <a:r>
              <a:rPr lang="en-US" b="1" dirty="0" err="1">
                <a:solidFill>
                  <a:schemeClr val="tx1"/>
                </a:solidFill>
              </a:rPr>
              <a:t>výcviku</a:t>
            </a:r>
            <a:r>
              <a:rPr lang="en-US" b="1" dirty="0">
                <a:solidFill>
                  <a:schemeClr val="tx1"/>
                </a:solidFill>
              </a:rPr>
              <a:t> a </a:t>
            </a:r>
            <a:r>
              <a:rPr lang="en-US" b="1" dirty="0" err="1">
                <a:solidFill>
                  <a:schemeClr val="tx1"/>
                </a:solidFill>
              </a:rPr>
              <a:t>výkone</a:t>
            </a:r>
            <a:r>
              <a:rPr lang="en-US" b="1" dirty="0">
                <a:solidFill>
                  <a:schemeClr val="tx1"/>
                </a:solidFill>
              </a:rPr>
              <a:t> </a:t>
            </a:r>
            <a:r>
              <a:rPr lang="en-US" b="1" dirty="0" err="1">
                <a:solidFill>
                  <a:schemeClr val="tx1"/>
                </a:solidFill>
              </a:rPr>
              <a:t>poľovníctva</a:t>
            </a:r>
            <a:r>
              <a:rPr lang="en-US" b="1" dirty="0" smtClean="0">
                <a:solidFill>
                  <a:schemeClr val="tx1"/>
                </a:solidFill>
              </a:rPr>
              <a:t>, </a:t>
            </a:r>
            <a:r>
              <a:rPr lang="en-US" dirty="0">
                <a:solidFill>
                  <a:schemeClr val="tx1"/>
                </a:solidFill>
              </a:rPr>
              <a:t> </a:t>
            </a:r>
            <a:endParaRPr lang="sk-SK" dirty="0">
              <a:solidFill>
                <a:schemeClr val="tx1"/>
              </a:solidFill>
            </a:endParaRPr>
          </a:p>
          <a:p>
            <a:pPr marL="0" lvl="0" indent="0" algn="just" hangingPunct="0">
              <a:buNone/>
            </a:pPr>
            <a:r>
              <a:rPr lang="sk-SK" b="1" dirty="0" smtClean="0">
                <a:solidFill>
                  <a:schemeClr val="tx1"/>
                </a:solidFill>
              </a:rPr>
              <a:t>e)  </a:t>
            </a:r>
            <a:r>
              <a:rPr lang="en-US" b="1" dirty="0" err="1" smtClean="0">
                <a:solidFill>
                  <a:srgbClr val="FF0000"/>
                </a:solidFill>
              </a:rPr>
              <a:t>voľný</a:t>
            </a:r>
            <a:r>
              <a:rPr lang="en-US" b="1" dirty="0" smtClean="0">
                <a:solidFill>
                  <a:srgbClr val="FF0000"/>
                </a:solidFill>
              </a:rPr>
              <a:t> </a:t>
            </a:r>
            <a:r>
              <a:rPr lang="en-US" b="1" dirty="0" err="1">
                <a:solidFill>
                  <a:srgbClr val="FF0000"/>
                </a:solidFill>
              </a:rPr>
              <a:t>pohyb</a:t>
            </a:r>
            <a:r>
              <a:rPr lang="en-US" b="1" dirty="0">
                <a:solidFill>
                  <a:srgbClr val="FF0000"/>
                </a:solidFill>
              </a:rPr>
              <a:t> </a:t>
            </a:r>
            <a:r>
              <a:rPr lang="en-US" b="1" dirty="0" err="1">
                <a:solidFill>
                  <a:srgbClr val="FF0000"/>
                </a:solidFill>
              </a:rPr>
              <a:t>raticovej</a:t>
            </a:r>
            <a:r>
              <a:rPr lang="en-US" b="1" dirty="0">
                <a:solidFill>
                  <a:srgbClr val="FF0000"/>
                </a:solidFill>
              </a:rPr>
              <a:t> </a:t>
            </a:r>
            <a:r>
              <a:rPr lang="en-US" b="1" dirty="0" err="1">
                <a:solidFill>
                  <a:srgbClr val="FF0000"/>
                </a:solidFill>
              </a:rPr>
              <a:t>zveri</a:t>
            </a:r>
            <a:r>
              <a:rPr lang="en-US" b="1" dirty="0">
                <a:solidFill>
                  <a:srgbClr val="FF0000"/>
                </a:solidFill>
              </a:rPr>
              <a:t> z </a:t>
            </a:r>
            <a:r>
              <a:rPr lang="en-US" b="1" dirty="0" err="1">
                <a:solidFill>
                  <a:srgbClr val="FF0000"/>
                </a:solidFill>
              </a:rPr>
              <a:t>farmových</a:t>
            </a:r>
            <a:r>
              <a:rPr lang="en-US" b="1" dirty="0">
                <a:solidFill>
                  <a:srgbClr val="FF0000"/>
                </a:solidFill>
              </a:rPr>
              <a:t> </a:t>
            </a:r>
            <a:r>
              <a:rPr lang="en-US" b="1" dirty="0" err="1">
                <a:solidFill>
                  <a:srgbClr val="FF0000"/>
                </a:solidFill>
              </a:rPr>
              <a:t>chovov</a:t>
            </a:r>
            <a:r>
              <a:rPr lang="en-US" b="1" dirty="0">
                <a:solidFill>
                  <a:schemeClr val="tx1"/>
                </a:solidFill>
              </a:rPr>
              <a:t>; </a:t>
            </a:r>
            <a:r>
              <a:rPr lang="en-US" b="1" dirty="0" err="1">
                <a:solidFill>
                  <a:schemeClr val="tx1"/>
                </a:solidFill>
              </a:rPr>
              <a:t>okrem</a:t>
            </a:r>
            <a:r>
              <a:rPr lang="en-US" b="1" dirty="0">
                <a:solidFill>
                  <a:schemeClr val="tx1"/>
                </a:solidFill>
              </a:rPr>
              <a:t> </a:t>
            </a:r>
            <a:r>
              <a:rPr lang="en-US" b="1" dirty="0" err="1">
                <a:solidFill>
                  <a:schemeClr val="tx1"/>
                </a:solidFill>
              </a:rPr>
              <a:t>zverníc</a:t>
            </a:r>
            <a:r>
              <a:rPr lang="en-US" b="1" dirty="0">
                <a:solidFill>
                  <a:schemeClr val="tx1"/>
                </a:solidFill>
              </a:rPr>
              <a:t> (§ 6), </a:t>
            </a:r>
            <a:endParaRPr lang="sk-SK" b="1" dirty="0" smtClean="0">
              <a:solidFill>
                <a:schemeClr val="tx1"/>
              </a:solidFill>
            </a:endParaRPr>
          </a:p>
          <a:p>
            <a:pPr marL="0" indent="0" algn="just" hangingPunct="0">
              <a:buNone/>
            </a:pPr>
            <a:r>
              <a:rPr lang="sk-SK" b="1" dirty="0" smtClean="0">
                <a:solidFill>
                  <a:schemeClr val="tx1"/>
                </a:solidFill>
              </a:rPr>
              <a:t>l)   </a:t>
            </a:r>
            <a:r>
              <a:rPr lang="en-US" b="1" dirty="0" err="1" smtClean="0">
                <a:solidFill>
                  <a:srgbClr val="FF0000"/>
                </a:solidFill>
              </a:rPr>
              <a:t>pohyb</a:t>
            </a:r>
            <a:r>
              <a:rPr lang="en-US" b="1" dirty="0" smtClean="0">
                <a:solidFill>
                  <a:srgbClr val="FF0000"/>
                </a:solidFill>
              </a:rPr>
              <a:t> </a:t>
            </a:r>
            <a:r>
              <a:rPr lang="en-US" b="1" dirty="0" err="1">
                <a:solidFill>
                  <a:srgbClr val="FF0000"/>
                </a:solidFill>
              </a:rPr>
              <a:t>mačiek</a:t>
            </a:r>
            <a:r>
              <a:rPr lang="en-US" b="1" dirty="0">
                <a:solidFill>
                  <a:srgbClr val="FF0000"/>
                </a:solidFill>
              </a:rPr>
              <a:t> </a:t>
            </a:r>
            <a:r>
              <a:rPr lang="en-US" b="1" dirty="0" err="1">
                <a:solidFill>
                  <a:srgbClr val="FF0000"/>
                </a:solidFill>
              </a:rPr>
              <a:t>okrem</a:t>
            </a:r>
            <a:r>
              <a:rPr lang="en-US" b="1" dirty="0">
                <a:solidFill>
                  <a:srgbClr val="FF0000"/>
                </a:solidFill>
              </a:rPr>
              <a:t> </a:t>
            </a:r>
            <a:r>
              <a:rPr lang="en-US" b="1" dirty="0" err="1">
                <a:solidFill>
                  <a:srgbClr val="FF0000"/>
                </a:solidFill>
              </a:rPr>
              <a:t>pohybu</a:t>
            </a:r>
            <a:r>
              <a:rPr lang="en-US" b="1" dirty="0">
                <a:solidFill>
                  <a:srgbClr val="FF0000"/>
                </a:solidFill>
              </a:rPr>
              <a:t> </a:t>
            </a:r>
            <a:r>
              <a:rPr lang="en-US" b="1" dirty="0" err="1">
                <a:solidFill>
                  <a:srgbClr val="FF0000"/>
                </a:solidFill>
              </a:rPr>
              <a:t>vo</a:t>
            </a:r>
            <a:r>
              <a:rPr lang="en-US" b="1" dirty="0">
                <a:solidFill>
                  <a:srgbClr val="FF0000"/>
                </a:solidFill>
              </a:rPr>
              <a:t> </a:t>
            </a:r>
            <a:r>
              <a:rPr lang="en-US" b="1" dirty="0" err="1">
                <a:solidFill>
                  <a:srgbClr val="FF0000"/>
                </a:solidFill>
              </a:rPr>
              <a:t>vzdialenosti</a:t>
            </a:r>
            <a:r>
              <a:rPr lang="en-US" b="1" dirty="0">
                <a:solidFill>
                  <a:srgbClr val="FF0000"/>
                </a:solidFill>
              </a:rPr>
              <a:t> do 200 m od </a:t>
            </a:r>
            <a:r>
              <a:rPr lang="en-US" b="1" dirty="0" err="1">
                <a:solidFill>
                  <a:srgbClr val="FF0000"/>
                </a:solidFill>
              </a:rPr>
              <a:t>najbližšej</a:t>
            </a:r>
            <a:r>
              <a:rPr lang="en-US" b="1" dirty="0">
                <a:solidFill>
                  <a:srgbClr val="FF0000"/>
                </a:solidFill>
              </a:rPr>
              <a:t> </a:t>
            </a:r>
            <a:r>
              <a:rPr lang="en-US" b="1" dirty="0" err="1">
                <a:solidFill>
                  <a:srgbClr val="FF0000"/>
                </a:solidFill>
              </a:rPr>
              <a:t>pozemnej</a:t>
            </a:r>
            <a:r>
              <a:rPr lang="en-US" b="1" dirty="0">
                <a:solidFill>
                  <a:srgbClr val="FF0000"/>
                </a:solidFill>
              </a:rPr>
              <a:t> </a:t>
            </a:r>
            <a:r>
              <a:rPr lang="en-US" b="1" dirty="0" err="1">
                <a:solidFill>
                  <a:srgbClr val="FF0000"/>
                </a:solidFill>
              </a:rPr>
              <a:t>stavby</a:t>
            </a:r>
            <a:r>
              <a:rPr lang="en-US" b="1" dirty="0" smtClean="0">
                <a:solidFill>
                  <a:schemeClr val="tx1"/>
                </a:solidFill>
              </a:rPr>
              <a:t>.</a:t>
            </a:r>
            <a:endParaRPr lang="sk-SK" b="1" dirty="0" smtClean="0">
              <a:solidFill>
                <a:schemeClr val="tx1"/>
              </a:solidFill>
            </a:endParaRPr>
          </a:p>
          <a:p>
            <a:pPr algn="just" hangingPunct="0">
              <a:buAutoNum type="alphaLcParenR" startAt="12"/>
            </a:pPr>
            <a:endParaRPr lang="sk-SK" dirty="0">
              <a:solidFill>
                <a:schemeClr val="tx1"/>
              </a:solidFill>
            </a:endParaRPr>
          </a:p>
          <a:p>
            <a:pPr marL="0" lvl="0" indent="0" algn="just">
              <a:buNone/>
            </a:pPr>
            <a:r>
              <a:rPr lang="sk-SK" b="1" dirty="0" smtClean="0">
                <a:solidFill>
                  <a:schemeClr val="tx1"/>
                </a:solidFill>
              </a:rPr>
              <a:t>(6) </a:t>
            </a:r>
            <a:r>
              <a:rPr lang="en-US" b="1" dirty="0" err="1" smtClean="0">
                <a:solidFill>
                  <a:schemeClr val="tx1"/>
                </a:solidFill>
              </a:rPr>
              <a:t>Ak</a:t>
            </a:r>
            <a:r>
              <a:rPr lang="en-US" b="1" dirty="0" smtClean="0">
                <a:solidFill>
                  <a:schemeClr val="tx1"/>
                </a:solidFill>
              </a:rPr>
              <a:t> </a:t>
            </a:r>
            <a:r>
              <a:rPr lang="en-US" b="1" dirty="0" err="1">
                <a:solidFill>
                  <a:schemeClr val="tx1"/>
                </a:solidFill>
              </a:rPr>
              <a:t>dôjde</a:t>
            </a:r>
            <a:r>
              <a:rPr lang="en-US" b="1" dirty="0">
                <a:solidFill>
                  <a:schemeClr val="tx1"/>
                </a:solidFill>
              </a:rPr>
              <a:t> k </a:t>
            </a:r>
            <a:r>
              <a:rPr lang="en-US" b="1" dirty="0" err="1">
                <a:solidFill>
                  <a:schemeClr val="tx1"/>
                </a:solidFill>
              </a:rPr>
              <a:t>usmrteniu</a:t>
            </a:r>
            <a:r>
              <a:rPr lang="en-US" b="1" dirty="0">
                <a:solidFill>
                  <a:schemeClr val="tx1"/>
                </a:solidFill>
              </a:rPr>
              <a:t> </a:t>
            </a:r>
            <a:r>
              <a:rPr lang="en-US" b="1" dirty="0" err="1">
                <a:solidFill>
                  <a:schemeClr val="tx1"/>
                </a:solidFill>
              </a:rPr>
              <a:t>psa</a:t>
            </a:r>
            <a:r>
              <a:rPr lang="en-US" b="1" dirty="0">
                <a:solidFill>
                  <a:schemeClr val="tx1"/>
                </a:solidFill>
              </a:rPr>
              <a:t> v </a:t>
            </a:r>
            <a:r>
              <a:rPr lang="en-US" b="1" dirty="0" err="1">
                <a:solidFill>
                  <a:schemeClr val="tx1"/>
                </a:solidFill>
              </a:rPr>
              <a:t>poľovnom</a:t>
            </a:r>
            <a:r>
              <a:rPr lang="en-US" b="1" dirty="0">
                <a:solidFill>
                  <a:schemeClr val="tx1"/>
                </a:solidFill>
              </a:rPr>
              <a:t> </a:t>
            </a:r>
            <a:r>
              <a:rPr lang="en-US" b="1" dirty="0" err="1">
                <a:solidFill>
                  <a:schemeClr val="tx1"/>
                </a:solidFill>
              </a:rPr>
              <a:t>revíri</a:t>
            </a:r>
            <a:r>
              <a:rPr lang="en-US" b="1" dirty="0">
                <a:solidFill>
                  <a:schemeClr val="tx1"/>
                </a:solidFill>
              </a:rPr>
              <a:t>, </a:t>
            </a:r>
            <a:r>
              <a:rPr lang="en-US" b="1" dirty="0" err="1">
                <a:solidFill>
                  <a:schemeClr val="tx1"/>
                </a:solidFill>
              </a:rPr>
              <a:t>jeho</a:t>
            </a:r>
            <a:r>
              <a:rPr lang="en-US" b="1" dirty="0">
                <a:solidFill>
                  <a:schemeClr val="tx1"/>
                </a:solidFill>
              </a:rPr>
              <a:t> </a:t>
            </a:r>
            <a:r>
              <a:rPr lang="en-US" b="1" dirty="0" err="1">
                <a:solidFill>
                  <a:schemeClr val="tx1"/>
                </a:solidFill>
              </a:rPr>
              <a:t>vlastník</a:t>
            </a:r>
            <a:r>
              <a:rPr lang="en-US" b="1" dirty="0">
                <a:solidFill>
                  <a:schemeClr val="tx1"/>
                </a:solidFill>
              </a:rPr>
              <a:t> </a:t>
            </a:r>
            <a:r>
              <a:rPr lang="en-US" b="1" dirty="0" err="1">
                <a:solidFill>
                  <a:schemeClr val="tx1"/>
                </a:solidFill>
              </a:rPr>
              <a:t>môže</a:t>
            </a:r>
            <a:r>
              <a:rPr lang="en-US" b="1" dirty="0">
                <a:solidFill>
                  <a:schemeClr val="tx1"/>
                </a:solidFill>
              </a:rPr>
              <a:t> </a:t>
            </a:r>
            <a:r>
              <a:rPr lang="en-US" b="1" dirty="0" err="1">
                <a:solidFill>
                  <a:schemeClr val="tx1"/>
                </a:solidFill>
              </a:rPr>
              <a:t>požadovať</a:t>
            </a:r>
            <a:r>
              <a:rPr lang="en-US" b="1" dirty="0">
                <a:solidFill>
                  <a:schemeClr val="tx1"/>
                </a:solidFill>
              </a:rPr>
              <a:t> </a:t>
            </a:r>
            <a:r>
              <a:rPr lang="en-US" b="1" dirty="0" err="1">
                <a:solidFill>
                  <a:schemeClr val="tx1"/>
                </a:solidFill>
              </a:rPr>
              <a:t>náhradu</a:t>
            </a:r>
            <a:r>
              <a:rPr lang="en-US" b="1" dirty="0">
                <a:solidFill>
                  <a:schemeClr val="tx1"/>
                </a:solidFill>
              </a:rPr>
              <a:t> </a:t>
            </a:r>
            <a:r>
              <a:rPr lang="en-US" b="1" dirty="0" err="1">
                <a:solidFill>
                  <a:schemeClr val="tx1"/>
                </a:solidFill>
              </a:rPr>
              <a:t>len</a:t>
            </a:r>
            <a:r>
              <a:rPr lang="en-US" b="1" dirty="0">
                <a:solidFill>
                  <a:schemeClr val="tx1"/>
                </a:solidFill>
              </a:rPr>
              <a:t> </a:t>
            </a:r>
            <a:endParaRPr lang="sk-SK" b="1" dirty="0" smtClean="0">
              <a:solidFill>
                <a:schemeClr val="tx1"/>
              </a:solidFill>
            </a:endParaRPr>
          </a:p>
          <a:p>
            <a:pPr marL="0" lvl="0" indent="0" algn="just">
              <a:buNone/>
            </a:pPr>
            <a:r>
              <a:rPr lang="sk-SK" b="1" dirty="0">
                <a:solidFill>
                  <a:schemeClr val="tx1"/>
                </a:solidFill>
              </a:rPr>
              <a:t> </a:t>
            </a:r>
            <a:r>
              <a:rPr lang="sk-SK" b="1" dirty="0" smtClean="0">
                <a:solidFill>
                  <a:schemeClr val="tx1"/>
                </a:solidFill>
              </a:rPr>
              <a:t>    </a:t>
            </a:r>
            <a:r>
              <a:rPr lang="en-US" b="1" dirty="0" err="1" smtClean="0">
                <a:solidFill>
                  <a:schemeClr val="tx1"/>
                </a:solidFill>
              </a:rPr>
              <a:t>vtedy</a:t>
            </a:r>
            <a:r>
              <a:rPr lang="en-US" b="1" dirty="0">
                <a:solidFill>
                  <a:schemeClr val="tx1"/>
                </a:solidFill>
              </a:rPr>
              <a:t>, </a:t>
            </a:r>
            <a:r>
              <a:rPr lang="en-US" b="1" dirty="0" err="1">
                <a:solidFill>
                  <a:schemeClr val="tx1"/>
                </a:solidFill>
              </a:rPr>
              <a:t>ak</a:t>
            </a:r>
            <a:r>
              <a:rPr lang="en-US" b="1" dirty="0">
                <a:solidFill>
                  <a:schemeClr val="tx1"/>
                </a:solidFill>
              </a:rPr>
              <a:t> k </a:t>
            </a:r>
            <a:r>
              <a:rPr lang="en-US" b="1" dirty="0" err="1">
                <a:solidFill>
                  <a:schemeClr val="tx1"/>
                </a:solidFill>
              </a:rPr>
              <a:t>jeho</a:t>
            </a:r>
            <a:r>
              <a:rPr lang="en-US" b="1" dirty="0">
                <a:solidFill>
                  <a:schemeClr val="tx1"/>
                </a:solidFill>
              </a:rPr>
              <a:t> </a:t>
            </a:r>
            <a:r>
              <a:rPr lang="en-US" b="1" dirty="0" err="1">
                <a:solidFill>
                  <a:schemeClr val="tx1"/>
                </a:solidFill>
              </a:rPr>
              <a:t>usmrteniu</a:t>
            </a:r>
            <a:r>
              <a:rPr lang="en-US" b="1" dirty="0">
                <a:solidFill>
                  <a:schemeClr val="tx1"/>
                </a:solidFill>
              </a:rPr>
              <a:t> </a:t>
            </a:r>
            <a:r>
              <a:rPr lang="en-US" b="1" dirty="0" err="1">
                <a:solidFill>
                  <a:schemeClr val="tx1"/>
                </a:solidFill>
              </a:rPr>
              <a:t>nedošlo</a:t>
            </a:r>
            <a:r>
              <a:rPr lang="en-US" b="1" dirty="0">
                <a:solidFill>
                  <a:schemeClr val="tx1"/>
                </a:solidFill>
              </a:rPr>
              <a:t> </a:t>
            </a:r>
            <a:r>
              <a:rPr lang="en-US" b="1" dirty="0" err="1">
                <a:solidFill>
                  <a:schemeClr val="tx1"/>
                </a:solidFill>
              </a:rPr>
              <a:t>za</a:t>
            </a:r>
            <a:r>
              <a:rPr lang="en-US" b="1" dirty="0">
                <a:solidFill>
                  <a:schemeClr val="tx1"/>
                </a:solidFill>
              </a:rPr>
              <a:t> </a:t>
            </a:r>
            <a:r>
              <a:rPr lang="en-US" b="1" dirty="0" err="1">
                <a:solidFill>
                  <a:schemeClr val="tx1"/>
                </a:solidFill>
              </a:rPr>
              <a:t>podmienok</a:t>
            </a:r>
            <a:r>
              <a:rPr lang="en-US" b="1" dirty="0">
                <a:solidFill>
                  <a:schemeClr val="tx1"/>
                </a:solidFill>
              </a:rPr>
              <a:t> </a:t>
            </a:r>
            <a:r>
              <a:rPr lang="en-US" b="1" dirty="0" err="1">
                <a:solidFill>
                  <a:schemeClr val="tx1"/>
                </a:solidFill>
              </a:rPr>
              <a:t>uvedených</a:t>
            </a:r>
            <a:r>
              <a:rPr lang="en-US" b="1" dirty="0">
                <a:solidFill>
                  <a:schemeClr val="tx1"/>
                </a:solidFill>
              </a:rPr>
              <a:t> v § 29 </a:t>
            </a:r>
            <a:r>
              <a:rPr lang="en-US" b="1" dirty="0" err="1">
                <a:solidFill>
                  <a:schemeClr val="tx1"/>
                </a:solidFill>
              </a:rPr>
              <a:t>ods</a:t>
            </a:r>
            <a:r>
              <a:rPr lang="en-US" b="1" dirty="0">
                <a:solidFill>
                  <a:schemeClr val="tx1"/>
                </a:solidFill>
              </a:rPr>
              <a:t>. 1 </a:t>
            </a:r>
            <a:r>
              <a:rPr lang="en-US" b="1" dirty="0" err="1">
                <a:solidFill>
                  <a:schemeClr val="tx1"/>
                </a:solidFill>
              </a:rPr>
              <a:t>písm</a:t>
            </a:r>
            <a:r>
              <a:rPr lang="en-US" b="1" dirty="0">
                <a:solidFill>
                  <a:schemeClr val="tx1"/>
                </a:solidFill>
              </a:rPr>
              <a:t>. f). </a:t>
            </a:r>
            <a:r>
              <a:rPr lang="en-US" b="1" dirty="0" err="1">
                <a:solidFill>
                  <a:schemeClr val="tx1"/>
                </a:solidFill>
              </a:rPr>
              <a:t>Ak</a:t>
            </a:r>
            <a:r>
              <a:rPr lang="en-US" b="1" dirty="0">
                <a:solidFill>
                  <a:schemeClr val="tx1"/>
                </a:solidFill>
              </a:rPr>
              <a:t> </a:t>
            </a:r>
            <a:r>
              <a:rPr lang="en-US" b="1" dirty="0" err="1" smtClean="0">
                <a:solidFill>
                  <a:schemeClr val="tx1"/>
                </a:solidFill>
              </a:rPr>
              <a:t>dôjde</a:t>
            </a:r>
            <a:endParaRPr lang="sk-SK" b="1" dirty="0" smtClean="0">
              <a:solidFill>
                <a:schemeClr val="tx1"/>
              </a:solidFill>
            </a:endParaRPr>
          </a:p>
          <a:p>
            <a:pPr marL="0" lvl="0" indent="0" algn="just">
              <a:buNone/>
            </a:pPr>
            <a:r>
              <a:rPr lang="sk-SK" b="1" dirty="0">
                <a:solidFill>
                  <a:schemeClr val="tx1"/>
                </a:solidFill>
              </a:rPr>
              <a:t> </a:t>
            </a:r>
            <a:r>
              <a:rPr lang="sk-SK" b="1" dirty="0" smtClean="0">
                <a:solidFill>
                  <a:schemeClr val="tx1"/>
                </a:solidFill>
              </a:rPr>
              <a:t>   </a:t>
            </a:r>
            <a:r>
              <a:rPr lang="en-US" b="1" dirty="0" smtClean="0">
                <a:solidFill>
                  <a:schemeClr val="tx1"/>
                </a:solidFill>
              </a:rPr>
              <a:t> </a:t>
            </a:r>
            <a:r>
              <a:rPr lang="en-US" b="1" dirty="0">
                <a:solidFill>
                  <a:schemeClr val="tx1"/>
                </a:solidFill>
              </a:rPr>
              <a:t>k </a:t>
            </a:r>
            <a:r>
              <a:rPr lang="en-US" b="1" dirty="0" err="1">
                <a:solidFill>
                  <a:schemeClr val="tx1"/>
                </a:solidFill>
              </a:rPr>
              <a:t>usmrteniu</a:t>
            </a:r>
            <a:r>
              <a:rPr lang="en-US" b="1" dirty="0">
                <a:solidFill>
                  <a:schemeClr val="tx1"/>
                </a:solidFill>
              </a:rPr>
              <a:t> </a:t>
            </a:r>
            <a:r>
              <a:rPr lang="en-US" b="1" dirty="0" err="1">
                <a:solidFill>
                  <a:schemeClr val="tx1"/>
                </a:solidFill>
              </a:rPr>
              <a:t>mačky</a:t>
            </a:r>
            <a:r>
              <a:rPr lang="en-US" b="1" dirty="0">
                <a:solidFill>
                  <a:schemeClr val="tx1"/>
                </a:solidFill>
              </a:rPr>
              <a:t> v </a:t>
            </a:r>
            <a:r>
              <a:rPr lang="en-US" b="1" dirty="0" err="1">
                <a:solidFill>
                  <a:schemeClr val="tx1"/>
                </a:solidFill>
              </a:rPr>
              <a:t>poľovnom</a:t>
            </a:r>
            <a:r>
              <a:rPr lang="en-US" b="1" dirty="0">
                <a:solidFill>
                  <a:schemeClr val="tx1"/>
                </a:solidFill>
              </a:rPr>
              <a:t> </a:t>
            </a:r>
            <a:r>
              <a:rPr lang="en-US" b="1" dirty="0" err="1">
                <a:solidFill>
                  <a:schemeClr val="tx1"/>
                </a:solidFill>
              </a:rPr>
              <a:t>revíri</a:t>
            </a:r>
            <a:r>
              <a:rPr lang="en-US" b="1" dirty="0">
                <a:solidFill>
                  <a:schemeClr val="tx1"/>
                </a:solidFill>
              </a:rPr>
              <a:t>, </a:t>
            </a:r>
            <a:r>
              <a:rPr lang="en-US" b="1" dirty="0" err="1">
                <a:solidFill>
                  <a:schemeClr val="tx1"/>
                </a:solidFill>
              </a:rPr>
              <a:t>jej</a:t>
            </a:r>
            <a:r>
              <a:rPr lang="en-US" b="1" dirty="0">
                <a:solidFill>
                  <a:schemeClr val="tx1"/>
                </a:solidFill>
              </a:rPr>
              <a:t> </a:t>
            </a:r>
            <a:r>
              <a:rPr lang="en-US" b="1" dirty="0" err="1">
                <a:solidFill>
                  <a:schemeClr val="tx1"/>
                </a:solidFill>
              </a:rPr>
              <a:t>vlastník</a:t>
            </a:r>
            <a:r>
              <a:rPr lang="en-US" b="1" dirty="0">
                <a:solidFill>
                  <a:schemeClr val="tx1"/>
                </a:solidFill>
              </a:rPr>
              <a:t> </a:t>
            </a:r>
            <a:r>
              <a:rPr lang="en-US" b="1" dirty="0" err="1">
                <a:solidFill>
                  <a:schemeClr val="tx1"/>
                </a:solidFill>
              </a:rPr>
              <a:t>môže</a:t>
            </a:r>
            <a:r>
              <a:rPr lang="en-US" b="1" dirty="0">
                <a:solidFill>
                  <a:schemeClr val="tx1"/>
                </a:solidFill>
              </a:rPr>
              <a:t> </a:t>
            </a:r>
            <a:r>
              <a:rPr lang="en-US" b="1" dirty="0" err="1">
                <a:solidFill>
                  <a:schemeClr val="tx1"/>
                </a:solidFill>
              </a:rPr>
              <a:t>požadovať</a:t>
            </a:r>
            <a:r>
              <a:rPr lang="en-US" b="1" dirty="0">
                <a:solidFill>
                  <a:schemeClr val="tx1"/>
                </a:solidFill>
              </a:rPr>
              <a:t> </a:t>
            </a:r>
            <a:r>
              <a:rPr lang="en-US" b="1" dirty="0" err="1">
                <a:solidFill>
                  <a:schemeClr val="tx1"/>
                </a:solidFill>
              </a:rPr>
              <a:t>náhradu</a:t>
            </a:r>
            <a:r>
              <a:rPr lang="en-US" b="1" dirty="0">
                <a:solidFill>
                  <a:schemeClr val="tx1"/>
                </a:solidFill>
              </a:rPr>
              <a:t> </a:t>
            </a:r>
            <a:r>
              <a:rPr lang="en-US" b="1" dirty="0" err="1">
                <a:solidFill>
                  <a:schemeClr val="tx1"/>
                </a:solidFill>
              </a:rPr>
              <a:t>len</a:t>
            </a:r>
            <a:r>
              <a:rPr lang="en-US" b="1" dirty="0">
                <a:solidFill>
                  <a:schemeClr val="tx1"/>
                </a:solidFill>
              </a:rPr>
              <a:t> </a:t>
            </a:r>
            <a:r>
              <a:rPr lang="en-US" b="1" dirty="0" err="1">
                <a:solidFill>
                  <a:schemeClr val="tx1"/>
                </a:solidFill>
              </a:rPr>
              <a:t>vtedy</a:t>
            </a:r>
            <a:r>
              <a:rPr lang="en-US" b="1" dirty="0">
                <a:solidFill>
                  <a:schemeClr val="tx1"/>
                </a:solidFill>
              </a:rPr>
              <a:t>, </a:t>
            </a:r>
            <a:r>
              <a:rPr lang="en-US" b="1" dirty="0" err="1">
                <a:solidFill>
                  <a:schemeClr val="tx1"/>
                </a:solidFill>
              </a:rPr>
              <a:t>ak</a:t>
            </a:r>
            <a:r>
              <a:rPr lang="en-US" b="1" dirty="0">
                <a:solidFill>
                  <a:schemeClr val="tx1"/>
                </a:solidFill>
              </a:rPr>
              <a:t> k </a:t>
            </a:r>
            <a:endParaRPr lang="sk-SK" b="1" dirty="0" smtClean="0">
              <a:solidFill>
                <a:schemeClr val="tx1"/>
              </a:solidFill>
            </a:endParaRPr>
          </a:p>
          <a:p>
            <a:pPr marL="0" lvl="0" indent="0" algn="just">
              <a:buNone/>
            </a:pPr>
            <a:r>
              <a:rPr lang="sk-SK" b="1" dirty="0" smtClean="0">
                <a:solidFill>
                  <a:schemeClr val="tx1"/>
                </a:solidFill>
              </a:rPr>
              <a:t>     </a:t>
            </a:r>
            <a:r>
              <a:rPr lang="en-US" b="1" dirty="0" err="1" smtClean="0">
                <a:solidFill>
                  <a:schemeClr val="tx1"/>
                </a:solidFill>
              </a:rPr>
              <a:t>jej</a:t>
            </a:r>
            <a:r>
              <a:rPr lang="en-US" b="1" dirty="0" smtClean="0">
                <a:solidFill>
                  <a:schemeClr val="tx1"/>
                </a:solidFill>
              </a:rPr>
              <a:t> </a:t>
            </a:r>
            <a:r>
              <a:rPr lang="en-US" b="1" dirty="0" err="1">
                <a:solidFill>
                  <a:schemeClr val="tx1"/>
                </a:solidFill>
              </a:rPr>
              <a:t>usmrteniu</a:t>
            </a:r>
            <a:r>
              <a:rPr lang="en-US" b="1" dirty="0">
                <a:solidFill>
                  <a:schemeClr val="tx1"/>
                </a:solidFill>
              </a:rPr>
              <a:t> </a:t>
            </a:r>
            <a:r>
              <a:rPr lang="en-US" b="1" dirty="0" err="1">
                <a:solidFill>
                  <a:schemeClr val="tx1"/>
                </a:solidFill>
              </a:rPr>
              <a:t>nedošlo</a:t>
            </a:r>
            <a:r>
              <a:rPr lang="en-US" b="1" dirty="0">
                <a:solidFill>
                  <a:schemeClr val="tx1"/>
                </a:solidFill>
              </a:rPr>
              <a:t> </a:t>
            </a:r>
            <a:r>
              <a:rPr lang="en-US" b="1" dirty="0" err="1">
                <a:solidFill>
                  <a:schemeClr val="tx1"/>
                </a:solidFill>
              </a:rPr>
              <a:t>za</a:t>
            </a:r>
            <a:r>
              <a:rPr lang="en-US" b="1" dirty="0">
                <a:solidFill>
                  <a:schemeClr val="tx1"/>
                </a:solidFill>
              </a:rPr>
              <a:t> </a:t>
            </a:r>
            <a:r>
              <a:rPr lang="en-US" b="1" dirty="0" err="1">
                <a:solidFill>
                  <a:schemeClr val="tx1"/>
                </a:solidFill>
              </a:rPr>
              <a:t>podmienok</a:t>
            </a:r>
            <a:r>
              <a:rPr lang="en-US" b="1" dirty="0">
                <a:solidFill>
                  <a:schemeClr val="tx1"/>
                </a:solidFill>
              </a:rPr>
              <a:t> </a:t>
            </a:r>
            <a:r>
              <a:rPr lang="en-US" b="1" dirty="0" err="1">
                <a:solidFill>
                  <a:schemeClr val="tx1"/>
                </a:solidFill>
              </a:rPr>
              <a:t>uvedených</a:t>
            </a:r>
            <a:r>
              <a:rPr lang="en-US" b="1" dirty="0">
                <a:solidFill>
                  <a:schemeClr val="tx1"/>
                </a:solidFill>
              </a:rPr>
              <a:t> v § 29 </a:t>
            </a:r>
            <a:r>
              <a:rPr lang="en-US" b="1" dirty="0" err="1">
                <a:solidFill>
                  <a:schemeClr val="tx1"/>
                </a:solidFill>
              </a:rPr>
              <a:t>ods</a:t>
            </a:r>
            <a:r>
              <a:rPr lang="en-US" b="1" dirty="0">
                <a:solidFill>
                  <a:schemeClr val="tx1"/>
                </a:solidFill>
              </a:rPr>
              <a:t>. 1 </a:t>
            </a:r>
            <a:r>
              <a:rPr lang="en-US" b="1" dirty="0" err="1">
                <a:solidFill>
                  <a:schemeClr val="tx1"/>
                </a:solidFill>
              </a:rPr>
              <a:t>písm</a:t>
            </a:r>
            <a:r>
              <a:rPr lang="en-US" b="1" dirty="0">
                <a:solidFill>
                  <a:schemeClr val="tx1"/>
                </a:solidFill>
              </a:rPr>
              <a:t>. g). </a:t>
            </a:r>
            <a:endParaRPr lang="sk-SK" b="1" dirty="0" smtClean="0">
              <a:solidFill>
                <a:schemeClr val="tx1"/>
              </a:solidFill>
            </a:endParaRPr>
          </a:p>
          <a:p>
            <a:pPr lvl="0" algn="just">
              <a:buAutoNum type="arabicParenBoth" startAt="6"/>
            </a:pPr>
            <a:endParaRPr lang="sk-SK" dirty="0">
              <a:solidFill>
                <a:schemeClr val="tx1"/>
              </a:solidFill>
            </a:endParaRPr>
          </a:p>
          <a:p>
            <a:pPr algn="just">
              <a:buAutoNum type="alphaLcParenR"/>
            </a:pPr>
            <a:endParaRPr lang="sk-SK" dirty="0"/>
          </a:p>
        </p:txBody>
      </p:sp>
    </p:spTree>
    <p:extLst>
      <p:ext uri="{BB962C8B-B14F-4D97-AF65-F5344CB8AC3E}">
        <p14:creationId xmlns="" xmlns:p14="http://schemas.microsoft.com/office/powerpoint/2010/main" val="4039079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6516" y="268406"/>
            <a:ext cx="8596668" cy="1320800"/>
          </a:xfrm>
        </p:spPr>
        <p:txBody>
          <a:bodyPr/>
          <a:lstStyle/>
          <a:p>
            <a:pPr algn="ctr"/>
            <a:r>
              <a:rPr lang="en-US" dirty="0" err="1" smtClean="0"/>
              <a:t>Priestupky</a:t>
            </a:r>
            <a:endParaRPr lang="sk-SK" dirty="0"/>
          </a:p>
        </p:txBody>
      </p:sp>
      <p:sp>
        <p:nvSpPr>
          <p:cNvPr id="3" name="Zástupný symbol obsahu 2"/>
          <p:cNvSpPr>
            <a:spLocks noGrp="1"/>
          </p:cNvSpPr>
          <p:nvPr>
            <p:ph idx="1"/>
          </p:nvPr>
        </p:nvSpPr>
        <p:spPr>
          <a:xfrm>
            <a:off x="882049" y="982639"/>
            <a:ext cx="9926977" cy="5254388"/>
          </a:xfrm>
        </p:spPr>
        <p:txBody>
          <a:bodyPr>
            <a:normAutofit lnSpcReduction="10000"/>
          </a:bodyPr>
          <a:lstStyle/>
          <a:p>
            <a:pPr marL="0" indent="0">
              <a:buNone/>
            </a:pPr>
            <a:r>
              <a:rPr lang="sk-SK" b="1" u="sng" dirty="0" smtClean="0">
                <a:solidFill>
                  <a:schemeClr val="tx1"/>
                </a:solidFill>
              </a:rPr>
              <a:t>§76  </a:t>
            </a:r>
          </a:p>
          <a:p>
            <a:pPr marL="0" indent="0">
              <a:buNone/>
            </a:pPr>
            <a:r>
              <a:rPr lang="en-US" u="sng" dirty="0" smtClean="0">
                <a:solidFill>
                  <a:schemeClr val="tx1"/>
                </a:solidFill>
              </a:rPr>
              <a:t>(</a:t>
            </a:r>
            <a:r>
              <a:rPr lang="en-US" b="1" u="sng" dirty="0" smtClean="0">
                <a:solidFill>
                  <a:schemeClr val="tx1"/>
                </a:solidFill>
              </a:rPr>
              <a:t>1</a:t>
            </a:r>
            <a:r>
              <a:rPr lang="en-US" b="1" u="sng" dirty="0">
                <a:solidFill>
                  <a:schemeClr val="tx1"/>
                </a:solidFill>
              </a:rPr>
              <a:t>) </a:t>
            </a:r>
            <a:r>
              <a:rPr lang="en-US" b="1" u="sng" dirty="0" err="1">
                <a:solidFill>
                  <a:schemeClr val="tx1"/>
                </a:solidFill>
              </a:rPr>
              <a:t>Priestupku</a:t>
            </a:r>
            <a:r>
              <a:rPr lang="en-US" b="1" u="sng" dirty="0">
                <a:solidFill>
                  <a:schemeClr val="tx1"/>
                </a:solidFill>
              </a:rPr>
              <a:t> </a:t>
            </a:r>
            <a:r>
              <a:rPr lang="en-US" b="1" u="sng" dirty="0" err="1">
                <a:solidFill>
                  <a:schemeClr val="tx1"/>
                </a:solidFill>
              </a:rPr>
              <a:t>na</a:t>
            </a:r>
            <a:r>
              <a:rPr lang="en-US" b="1" u="sng" dirty="0">
                <a:solidFill>
                  <a:schemeClr val="tx1"/>
                </a:solidFill>
              </a:rPr>
              <a:t> </a:t>
            </a:r>
            <a:r>
              <a:rPr lang="en-US" b="1" u="sng" dirty="0" err="1">
                <a:solidFill>
                  <a:schemeClr val="tx1"/>
                </a:solidFill>
              </a:rPr>
              <a:t>úseku</a:t>
            </a:r>
            <a:r>
              <a:rPr lang="en-US" b="1" u="sng" dirty="0">
                <a:solidFill>
                  <a:schemeClr val="tx1"/>
                </a:solidFill>
              </a:rPr>
              <a:t> </a:t>
            </a:r>
            <a:r>
              <a:rPr lang="en-US" b="1" u="sng" dirty="0" err="1">
                <a:solidFill>
                  <a:schemeClr val="tx1"/>
                </a:solidFill>
              </a:rPr>
              <a:t>poľovníctva</a:t>
            </a:r>
            <a:r>
              <a:rPr lang="en-US" b="1" u="sng" dirty="0">
                <a:solidFill>
                  <a:schemeClr val="tx1"/>
                </a:solidFill>
              </a:rPr>
              <a:t> </a:t>
            </a:r>
            <a:r>
              <a:rPr lang="en-US" b="1" u="sng" dirty="0" err="1">
                <a:solidFill>
                  <a:schemeClr val="tx1"/>
                </a:solidFill>
              </a:rPr>
              <a:t>sa</a:t>
            </a:r>
            <a:r>
              <a:rPr lang="en-US" b="1" u="sng" dirty="0">
                <a:solidFill>
                  <a:schemeClr val="tx1"/>
                </a:solidFill>
              </a:rPr>
              <a:t> </a:t>
            </a:r>
            <a:r>
              <a:rPr lang="en-US" b="1" u="sng" dirty="0" err="1">
                <a:solidFill>
                  <a:schemeClr val="tx1"/>
                </a:solidFill>
              </a:rPr>
              <a:t>dopustí</a:t>
            </a:r>
            <a:r>
              <a:rPr lang="en-US" b="1" u="sng" dirty="0">
                <a:solidFill>
                  <a:schemeClr val="tx1"/>
                </a:solidFill>
              </a:rPr>
              <a:t> ten, </a:t>
            </a:r>
            <a:r>
              <a:rPr lang="en-US" b="1" u="sng" dirty="0" err="1">
                <a:solidFill>
                  <a:schemeClr val="tx1"/>
                </a:solidFill>
              </a:rPr>
              <a:t>kto</a:t>
            </a:r>
            <a:endParaRPr lang="sk-SK" b="1" u="sng" dirty="0">
              <a:solidFill>
                <a:schemeClr val="tx1"/>
              </a:solidFill>
            </a:endParaRPr>
          </a:p>
          <a:p>
            <a:pPr marL="0" indent="0">
              <a:buNone/>
            </a:pPr>
            <a:r>
              <a:rPr lang="en-US" dirty="0">
                <a:solidFill>
                  <a:schemeClr val="tx1"/>
                </a:solidFill>
              </a:rPr>
              <a:t> </a:t>
            </a:r>
            <a:endParaRPr lang="sk-SK" dirty="0">
              <a:solidFill>
                <a:schemeClr val="tx1"/>
              </a:solidFill>
            </a:endParaRPr>
          </a:p>
          <a:p>
            <a:pPr marL="0" lvl="0" indent="0" hangingPunct="0">
              <a:buNone/>
            </a:pPr>
            <a:r>
              <a:rPr lang="sk-SK" dirty="0" smtClean="0">
                <a:solidFill>
                  <a:schemeClr val="tx1"/>
                </a:solidFill>
              </a:rPr>
              <a:t>d) </a:t>
            </a:r>
            <a:r>
              <a:rPr lang="en-US" dirty="0" err="1" smtClean="0">
                <a:solidFill>
                  <a:schemeClr val="tx1"/>
                </a:solidFill>
              </a:rPr>
              <a:t>porušuje</a:t>
            </a:r>
            <a:r>
              <a:rPr lang="en-US" dirty="0" smtClean="0">
                <a:solidFill>
                  <a:schemeClr val="tx1"/>
                </a:solidFill>
              </a:rPr>
              <a:t> </a:t>
            </a:r>
            <a:r>
              <a:rPr lang="en-US" dirty="0" err="1">
                <a:solidFill>
                  <a:schemeClr val="tx1"/>
                </a:solidFill>
              </a:rPr>
              <a:t>povinnosť</a:t>
            </a:r>
            <a:r>
              <a:rPr lang="en-US" dirty="0">
                <a:solidFill>
                  <a:schemeClr val="tx1"/>
                </a:solidFill>
              </a:rPr>
              <a:t> </a:t>
            </a:r>
            <a:r>
              <a:rPr lang="en-US" dirty="0" err="1">
                <a:solidFill>
                  <a:schemeClr val="tx1"/>
                </a:solidFill>
              </a:rPr>
              <a:t>alebo</a:t>
            </a:r>
            <a:r>
              <a:rPr lang="en-US" dirty="0">
                <a:solidFill>
                  <a:schemeClr val="tx1"/>
                </a:solidFill>
              </a:rPr>
              <a:t> </a:t>
            </a:r>
            <a:r>
              <a:rPr lang="en-US" dirty="0" err="1">
                <a:solidFill>
                  <a:schemeClr val="tx1"/>
                </a:solidFill>
              </a:rPr>
              <a:t>zákaz</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úseku</a:t>
            </a:r>
            <a:r>
              <a:rPr lang="en-US" dirty="0">
                <a:solidFill>
                  <a:schemeClr val="tx1"/>
                </a:solidFill>
              </a:rPr>
              <a:t> </a:t>
            </a:r>
            <a:r>
              <a:rPr lang="en-US" dirty="0" err="1">
                <a:solidFill>
                  <a:schemeClr val="tx1"/>
                </a:solidFill>
              </a:rPr>
              <a:t>ochrany</a:t>
            </a:r>
            <a:r>
              <a:rPr lang="en-US" dirty="0">
                <a:solidFill>
                  <a:schemeClr val="tx1"/>
                </a:solidFill>
              </a:rPr>
              <a:t> </a:t>
            </a:r>
            <a:r>
              <a:rPr lang="en-US" dirty="0" err="1">
                <a:solidFill>
                  <a:schemeClr val="tx1"/>
                </a:solidFill>
              </a:rPr>
              <a:t>poľovníctva</a:t>
            </a:r>
            <a:r>
              <a:rPr lang="en-US" dirty="0">
                <a:solidFill>
                  <a:schemeClr val="tx1"/>
                </a:solidFill>
              </a:rPr>
              <a:t> </a:t>
            </a:r>
            <a:r>
              <a:rPr lang="en-US" dirty="0" err="1">
                <a:solidFill>
                  <a:schemeClr val="tx1"/>
                </a:solidFill>
              </a:rPr>
              <a:t>podľa</a:t>
            </a:r>
            <a:r>
              <a:rPr lang="en-US" dirty="0">
                <a:solidFill>
                  <a:schemeClr val="tx1"/>
                </a:solidFill>
              </a:rPr>
              <a:t> § 24; </a:t>
            </a:r>
            <a:endParaRPr lang="sk-SK" dirty="0" smtClean="0">
              <a:solidFill>
                <a:schemeClr val="tx1"/>
              </a:solidFill>
            </a:endParaRPr>
          </a:p>
          <a:p>
            <a:pPr marL="0" lvl="0" indent="0" hangingPunct="0">
              <a:buNone/>
            </a:pPr>
            <a:r>
              <a:rPr lang="sk-SK" dirty="0">
                <a:solidFill>
                  <a:schemeClr val="tx1"/>
                </a:solidFill>
              </a:rPr>
              <a:t> </a:t>
            </a:r>
            <a:r>
              <a:rPr lang="sk-SK" dirty="0" smtClean="0">
                <a:solidFill>
                  <a:schemeClr val="tx1"/>
                </a:solidFill>
              </a:rPr>
              <a:t>   </a:t>
            </a:r>
            <a:r>
              <a:rPr lang="en-US" dirty="0" err="1" smtClean="0">
                <a:solidFill>
                  <a:schemeClr val="tx1"/>
                </a:solidFill>
              </a:rPr>
              <a:t>okrem</a:t>
            </a:r>
            <a:r>
              <a:rPr lang="en-US" dirty="0" smtClean="0">
                <a:solidFill>
                  <a:schemeClr val="tx1"/>
                </a:solidFill>
              </a:rPr>
              <a:t> </a:t>
            </a:r>
            <a:r>
              <a:rPr lang="en-US" dirty="0">
                <a:solidFill>
                  <a:schemeClr val="tx1"/>
                </a:solidFill>
              </a:rPr>
              <a:t>§ 24 </a:t>
            </a:r>
            <a:r>
              <a:rPr lang="en-US" dirty="0" err="1">
                <a:solidFill>
                  <a:schemeClr val="tx1"/>
                </a:solidFill>
              </a:rPr>
              <a:t>ods</a:t>
            </a:r>
            <a:r>
              <a:rPr lang="en-US" dirty="0">
                <a:solidFill>
                  <a:schemeClr val="tx1"/>
                </a:solidFill>
              </a:rPr>
              <a:t>. 3 </a:t>
            </a:r>
            <a:r>
              <a:rPr lang="en-US" dirty="0" err="1">
                <a:solidFill>
                  <a:schemeClr val="tx1"/>
                </a:solidFill>
              </a:rPr>
              <a:t>písm</a:t>
            </a:r>
            <a:r>
              <a:rPr lang="en-US" dirty="0">
                <a:solidFill>
                  <a:schemeClr val="tx1"/>
                </a:solidFill>
              </a:rPr>
              <a:t>. </a:t>
            </a:r>
            <a:r>
              <a:rPr lang="sk-SK" dirty="0" smtClean="0">
                <a:solidFill>
                  <a:schemeClr val="tx1"/>
                </a:solidFill>
              </a:rPr>
              <a:t>g) </a:t>
            </a:r>
            <a:r>
              <a:rPr lang="en-US" dirty="0" smtClean="0">
                <a:solidFill>
                  <a:schemeClr val="tx1"/>
                </a:solidFill>
              </a:rPr>
              <a:t>a </a:t>
            </a:r>
            <a:r>
              <a:rPr lang="en-US" dirty="0" err="1">
                <a:solidFill>
                  <a:schemeClr val="tx1"/>
                </a:solidFill>
              </a:rPr>
              <a:t>i</a:t>
            </a:r>
            <a:r>
              <a:rPr lang="en-US" dirty="0">
                <a:solidFill>
                  <a:schemeClr val="tx1"/>
                </a:solidFill>
              </a:rPr>
              <a:t>), </a:t>
            </a:r>
            <a:endParaRPr lang="sk-SK" dirty="0">
              <a:solidFill>
                <a:schemeClr val="tx1"/>
              </a:solidFill>
            </a:endParaRPr>
          </a:p>
          <a:p>
            <a:pPr marL="0" indent="0">
              <a:buNone/>
            </a:pPr>
            <a:r>
              <a:rPr lang="sk-SK" dirty="0" smtClean="0">
                <a:solidFill>
                  <a:schemeClr val="tx1"/>
                </a:solidFill>
              </a:rPr>
              <a:t>g) </a:t>
            </a:r>
            <a:r>
              <a:rPr lang="en-US" dirty="0" err="1" smtClean="0">
                <a:solidFill>
                  <a:schemeClr val="tx1"/>
                </a:solidFill>
              </a:rPr>
              <a:t>ako</a:t>
            </a:r>
            <a:r>
              <a:rPr lang="en-US" dirty="0" smtClean="0">
                <a:solidFill>
                  <a:schemeClr val="tx1"/>
                </a:solidFill>
              </a:rPr>
              <a:t> </a:t>
            </a:r>
            <a:r>
              <a:rPr lang="en-US" dirty="0" err="1">
                <a:solidFill>
                  <a:schemeClr val="tx1"/>
                </a:solidFill>
              </a:rPr>
              <a:t>člen</a:t>
            </a:r>
            <a:r>
              <a:rPr lang="en-US" dirty="0">
                <a:solidFill>
                  <a:schemeClr val="tx1"/>
                </a:solidFill>
              </a:rPr>
              <a:t> poľovníckej stráže </a:t>
            </a:r>
            <a:r>
              <a:rPr lang="en-US" dirty="0" err="1">
                <a:solidFill>
                  <a:schemeClr val="tx1"/>
                </a:solidFill>
              </a:rPr>
              <a:t>poruší</a:t>
            </a:r>
            <a:r>
              <a:rPr lang="en-US" dirty="0">
                <a:solidFill>
                  <a:schemeClr val="tx1"/>
                </a:solidFill>
              </a:rPr>
              <a:t> </a:t>
            </a:r>
            <a:r>
              <a:rPr lang="en-US" dirty="0" err="1">
                <a:solidFill>
                  <a:schemeClr val="tx1"/>
                </a:solidFill>
              </a:rPr>
              <a:t>alebo</a:t>
            </a:r>
            <a:r>
              <a:rPr lang="en-US" dirty="0">
                <a:solidFill>
                  <a:schemeClr val="tx1"/>
                </a:solidFill>
              </a:rPr>
              <a:t> </a:t>
            </a:r>
            <a:r>
              <a:rPr lang="en-US" dirty="0" err="1">
                <a:solidFill>
                  <a:schemeClr val="tx1"/>
                </a:solidFill>
              </a:rPr>
              <a:t>neplní</a:t>
            </a:r>
            <a:r>
              <a:rPr lang="en-US" dirty="0">
                <a:solidFill>
                  <a:schemeClr val="tx1"/>
                </a:solidFill>
              </a:rPr>
              <a:t> </a:t>
            </a:r>
            <a:r>
              <a:rPr lang="en-US" dirty="0" err="1">
                <a:solidFill>
                  <a:schemeClr val="tx1"/>
                </a:solidFill>
              </a:rPr>
              <a:t>povinnosť</a:t>
            </a:r>
            <a:r>
              <a:rPr lang="en-US" dirty="0">
                <a:solidFill>
                  <a:schemeClr val="tx1"/>
                </a:solidFill>
              </a:rPr>
              <a:t> </a:t>
            </a:r>
            <a:r>
              <a:rPr lang="en-US" dirty="0" err="1">
                <a:solidFill>
                  <a:schemeClr val="tx1"/>
                </a:solidFill>
              </a:rPr>
              <a:t>alebo</a:t>
            </a:r>
            <a:r>
              <a:rPr lang="en-US" dirty="0">
                <a:solidFill>
                  <a:schemeClr val="tx1"/>
                </a:solidFill>
              </a:rPr>
              <a:t> </a:t>
            </a:r>
            <a:r>
              <a:rPr lang="en-US" dirty="0" err="1">
                <a:solidFill>
                  <a:schemeClr val="tx1"/>
                </a:solidFill>
              </a:rPr>
              <a:t>prekročí</a:t>
            </a:r>
            <a:r>
              <a:rPr lang="en-US" dirty="0">
                <a:solidFill>
                  <a:schemeClr val="tx1"/>
                </a:solidFill>
              </a:rPr>
              <a:t> </a:t>
            </a:r>
            <a:endParaRPr lang="sk-SK" dirty="0" smtClean="0">
              <a:solidFill>
                <a:schemeClr val="tx1"/>
              </a:solidFill>
            </a:endParaRPr>
          </a:p>
          <a:p>
            <a:pPr marL="0" indent="0">
              <a:buNone/>
            </a:pPr>
            <a:r>
              <a:rPr lang="sk-SK" dirty="0" smtClean="0">
                <a:solidFill>
                  <a:schemeClr val="tx1"/>
                </a:solidFill>
              </a:rPr>
              <a:t>    </a:t>
            </a:r>
            <a:r>
              <a:rPr lang="en-US" dirty="0" err="1" smtClean="0">
                <a:solidFill>
                  <a:schemeClr val="tx1"/>
                </a:solidFill>
              </a:rPr>
              <a:t>oprávnenia</a:t>
            </a:r>
            <a:r>
              <a:rPr lang="en-US" dirty="0" smtClean="0">
                <a:solidFill>
                  <a:schemeClr val="tx1"/>
                </a:solidFill>
              </a:rPr>
              <a:t> </a:t>
            </a:r>
            <a:r>
              <a:rPr lang="en-US" dirty="0" err="1">
                <a:solidFill>
                  <a:schemeClr val="tx1"/>
                </a:solidFill>
              </a:rPr>
              <a:t>podľa</a:t>
            </a:r>
            <a:r>
              <a:rPr lang="en-US" dirty="0">
                <a:solidFill>
                  <a:schemeClr val="tx1"/>
                </a:solidFill>
              </a:rPr>
              <a:t> § 29, </a:t>
            </a:r>
            <a:endParaRPr lang="sk-SK" dirty="0" smtClean="0">
              <a:solidFill>
                <a:schemeClr val="tx1"/>
              </a:solidFill>
            </a:endParaRPr>
          </a:p>
          <a:p>
            <a:pPr marL="0" indent="0">
              <a:buNone/>
            </a:pPr>
            <a:endParaRPr lang="sk-SK" dirty="0" smtClean="0">
              <a:solidFill>
                <a:schemeClr val="tx1"/>
              </a:solidFill>
            </a:endParaRPr>
          </a:p>
          <a:p>
            <a:pPr marL="0" lvl="0" indent="0" hangingPunct="0">
              <a:buNone/>
            </a:pPr>
            <a:r>
              <a:rPr lang="sk-SK" b="1" u="sng" dirty="0" smtClean="0">
                <a:solidFill>
                  <a:schemeClr val="tx1"/>
                </a:solidFill>
              </a:rPr>
              <a:t>(4)</a:t>
            </a:r>
            <a:r>
              <a:rPr lang="en-US" b="1" u="sng" dirty="0" err="1" smtClean="0">
                <a:solidFill>
                  <a:schemeClr val="tx1"/>
                </a:solidFill>
              </a:rPr>
              <a:t>Za</a:t>
            </a:r>
            <a:r>
              <a:rPr lang="en-US" b="1" u="sng" dirty="0" smtClean="0">
                <a:solidFill>
                  <a:schemeClr val="tx1"/>
                </a:solidFill>
              </a:rPr>
              <a:t> </a:t>
            </a:r>
            <a:r>
              <a:rPr lang="en-US" b="1" u="sng" dirty="0" err="1">
                <a:solidFill>
                  <a:schemeClr val="tx1"/>
                </a:solidFill>
              </a:rPr>
              <a:t>priestupky</a:t>
            </a:r>
            <a:r>
              <a:rPr lang="en-US" b="1" u="sng" dirty="0">
                <a:solidFill>
                  <a:schemeClr val="tx1"/>
                </a:solidFill>
              </a:rPr>
              <a:t> </a:t>
            </a:r>
            <a:r>
              <a:rPr lang="en-US" b="1" u="sng" dirty="0" err="1">
                <a:solidFill>
                  <a:schemeClr val="tx1"/>
                </a:solidFill>
              </a:rPr>
              <a:t>podľa</a:t>
            </a:r>
            <a:r>
              <a:rPr lang="en-US" b="1" u="sng" dirty="0">
                <a:solidFill>
                  <a:schemeClr val="tx1"/>
                </a:solidFill>
              </a:rPr>
              <a:t> </a:t>
            </a:r>
            <a:r>
              <a:rPr lang="en-US" b="1" u="sng" dirty="0" err="1">
                <a:solidFill>
                  <a:schemeClr val="tx1"/>
                </a:solidFill>
              </a:rPr>
              <a:t>odsekov</a:t>
            </a:r>
            <a:r>
              <a:rPr lang="en-US" b="1" u="sng" dirty="0">
                <a:solidFill>
                  <a:schemeClr val="tx1"/>
                </a:solidFill>
              </a:rPr>
              <a:t> 1 a 2 </a:t>
            </a:r>
            <a:r>
              <a:rPr lang="en-US" b="1" u="sng" dirty="0" err="1">
                <a:solidFill>
                  <a:schemeClr val="tx1"/>
                </a:solidFill>
              </a:rPr>
              <a:t>môže</a:t>
            </a:r>
            <a:r>
              <a:rPr lang="en-US" b="1" u="sng" dirty="0">
                <a:solidFill>
                  <a:schemeClr val="tx1"/>
                </a:solidFill>
              </a:rPr>
              <a:t> </a:t>
            </a:r>
            <a:r>
              <a:rPr lang="en-US" b="1" u="sng" dirty="0" err="1">
                <a:solidFill>
                  <a:schemeClr val="tx1"/>
                </a:solidFill>
              </a:rPr>
              <a:t>okresný</a:t>
            </a:r>
            <a:r>
              <a:rPr lang="en-US" b="1" u="sng" dirty="0">
                <a:solidFill>
                  <a:schemeClr val="tx1"/>
                </a:solidFill>
              </a:rPr>
              <a:t> úrad v </a:t>
            </a:r>
            <a:r>
              <a:rPr lang="en-US" b="1" u="sng" dirty="0" err="1">
                <a:solidFill>
                  <a:schemeClr val="tx1"/>
                </a:solidFill>
              </a:rPr>
              <a:t>priestupkovom</a:t>
            </a:r>
            <a:r>
              <a:rPr lang="en-US" b="1" u="sng" dirty="0">
                <a:solidFill>
                  <a:schemeClr val="tx1"/>
                </a:solidFill>
              </a:rPr>
              <a:t> </a:t>
            </a:r>
            <a:r>
              <a:rPr lang="en-US" b="1" u="sng" dirty="0" err="1">
                <a:solidFill>
                  <a:schemeClr val="tx1"/>
                </a:solidFill>
              </a:rPr>
              <a:t>konaní</a:t>
            </a:r>
            <a:r>
              <a:rPr lang="en-US" b="1" u="sng" dirty="0">
                <a:solidFill>
                  <a:schemeClr val="tx1"/>
                </a:solidFill>
              </a:rPr>
              <a:t> </a:t>
            </a:r>
            <a:r>
              <a:rPr lang="en-US" b="1" u="sng" dirty="0" err="1">
                <a:solidFill>
                  <a:schemeClr val="tx1"/>
                </a:solidFill>
              </a:rPr>
              <a:t>uložiť</a:t>
            </a:r>
            <a:r>
              <a:rPr lang="en-US" b="1" u="sng" dirty="0">
                <a:solidFill>
                  <a:schemeClr val="tx1"/>
                </a:solidFill>
              </a:rPr>
              <a:t> </a:t>
            </a:r>
            <a:endParaRPr lang="sk-SK" b="1" u="sng" dirty="0" smtClean="0">
              <a:solidFill>
                <a:schemeClr val="tx1"/>
              </a:solidFill>
            </a:endParaRPr>
          </a:p>
          <a:p>
            <a:pPr marL="0" lvl="0" indent="0" hangingPunct="0">
              <a:buNone/>
            </a:pPr>
            <a:endParaRPr lang="sk-SK" b="1" u="sng" dirty="0">
              <a:solidFill>
                <a:schemeClr val="tx1"/>
              </a:solidFill>
            </a:endParaRPr>
          </a:p>
          <a:p>
            <a:pPr lvl="0" hangingPunct="0"/>
            <a:r>
              <a:rPr lang="en-US" dirty="0" err="1">
                <a:solidFill>
                  <a:schemeClr val="tx1"/>
                </a:solidFill>
              </a:rPr>
              <a:t>pokarhanie</a:t>
            </a:r>
            <a:r>
              <a:rPr lang="en-US" dirty="0">
                <a:solidFill>
                  <a:schemeClr val="tx1"/>
                </a:solidFill>
              </a:rPr>
              <a:t>,  </a:t>
            </a:r>
            <a:endParaRPr lang="sk-SK" dirty="0">
              <a:solidFill>
                <a:schemeClr val="tx1"/>
              </a:solidFill>
            </a:endParaRPr>
          </a:p>
          <a:p>
            <a:pPr lvl="0" hangingPunct="0"/>
            <a:r>
              <a:rPr lang="en-US" dirty="0" err="1">
                <a:solidFill>
                  <a:schemeClr val="tx1"/>
                </a:solidFill>
              </a:rPr>
              <a:t>peňažnú</a:t>
            </a:r>
            <a:r>
              <a:rPr lang="en-US" dirty="0">
                <a:solidFill>
                  <a:schemeClr val="tx1"/>
                </a:solidFill>
              </a:rPr>
              <a:t> </a:t>
            </a:r>
            <a:r>
              <a:rPr lang="en-US" dirty="0" err="1">
                <a:solidFill>
                  <a:schemeClr val="tx1"/>
                </a:solidFill>
              </a:rPr>
              <a:t>pokutu</a:t>
            </a:r>
            <a:r>
              <a:rPr lang="en-US" dirty="0">
                <a:solidFill>
                  <a:schemeClr val="tx1"/>
                </a:solidFill>
              </a:rPr>
              <a:t> od 30 </a:t>
            </a:r>
            <a:r>
              <a:rPr lang="en-US" dirty="0" err="1">
                <a:solidFill>
                  <a:schemeClr val="tx1"/>
                </a:solidFill>
              </a:rPr>
              <a:t>eur</a:t>
            </a:r>
            <a:r>
              <a:rPr lang="en-US" dirty="0">
                <a:solidFill>
                  <a:schemeClr val="tx1"/>
                </a:solidFill>
              </a:rPr>
              <a:t> do 3 000 </a:t>
            </a:r>
            <a:r>
              <a:rPr lang="en-US" dirty="0" err="1">
                <a:solidFill>
                  <a:schemeClr val="tx1"/>
                </a:solidFill>
              </a:rPr>
              <a:t>eur</a:t>
            </a:r>
            <a:r>
              <a:rPr lang="en-US" dirty="0">
                <a:solidFill>
                  <a:schemeClr val="tx1"/>
                </a:solidFill>
              </a:rPr>
              <a:t>,  </a:t>
            </a:r>
            <a:endParaRPr lang="sk-SK" dirty="0">
              <a:solidFill>
                <a:schemeClr val="tx1"/>
              </a:solidFill>
            </a:endParaRPr>
          </a:p>
          <a:p>
            <a:pPr lvl="0" hangingPunct="0"/>
            <a:r>
              <a:rPr lang="en-US" dirty="0" err="1">
                <a:solidFill>
                  <a:schemeClr val="tx1"/>
                </a:solidFill>
              </a:rPr>
              <a:t>zákaz</a:t>
            </a:r>
            <a:r>
              <a:rPr lang="en-US" dirty="0">
                <a:solidFill>
                  <a:schemeClr val="tx1"/>
                </a:solidFill>
              </a:rPr>
              <a:t> </a:t>
            </a:r>
            <a:r>
              <a:rPr lang="en-US" dirty="0" err="1">
                <a:solidFill>
                  <a:schemeClr val="tx1"/>
                </a:solidFill>
              </a:rPr>
              <a:t>činnosti</a:t>
            </a:r>
            <a:r>
              <a:rPr lang="en-US" dirty="0">
                <a:solidFill>
                  <a:schemeClr val="tx1"/>
                </a:solidFill>
              </a:rPr>
              <a:t> </a:t>
            </a:r>
            <a:r>
              <a:rPr lang="en-US" dirty="0" err="1">
                <a:solidFill>
                  <a:schemeClr val="tx1"/>
                </a:solidFill>
              </a:rPr>
              <a:t>až</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jeden</a:t>
            </a:r>
            <a:r>
              <a:rPr lang="en-US" dirty="0">
                <a:solidFill>
                  <a:schemeClr val="tx1"/>
                </a:solidFill>
              </a:rPr>
              <a:t> </a:t>
            </a:r>
            <a:r>
              <a:rPr lang="en-US" dirty="0" err="1">
                <a:solidFill>
                  <a:schemeClr val="tx1"/>
                </a:solidFill>
              </a:rPr>
              <a:t>rok</a:t>
            </a:r>
            <a:r>
              <a:rPr lang="en-US" dirty="0">
                <a:solidFill>
                  <a:schemeClr val="tx1"/>
                </a:solidFill>
              </a:rPr>
              <a:t>,  </a:t>
            </a:r>
            <a:endParaRPr lang="sk-SK" dirty="0">
              <a:solidFill>
                <a:schemeClr val="tx1"/>
              </a:solidFill>
            </a:endParaRPr>
          </a:p>
          <a:p>
            <a:pPr lvl="0" hangingPunct="0"/>
            <a:r>
              <a:rPr lang="en-US" dirty="0" err="1">
                <a:solidFill>
                  <a:schemeClr val="tx1"/>
                </a:solidFill>
              </a:rPr>
              <a:t>odňatie</a:t>
            </a:r>
            <a:r>
              <a:rPr lang="en-US" dirty="0">
                <a:solidFill>
                  <a:schemeClr val="tx1"/>
                </a:solidFill>
              </a:rPr>
              <a:t> </a:t>
            </a:r>
            <a:r>
              <a:rPr lang="en-US" dirty="0" err="1">
                <a:solidFill>
                  <a:schemeClr val="tx1"/>
                </a:solidFill>
              </a:rPr>
              <a:t>veci</a:t>
            </a:r>
            <a:r>
              <a:rPr lang="en-US" dirty="0">
                <a:solidFill>
                  <a:schemeClr val="tx1"/>
                </a:solidFill>
              </a:rPr>
              <a:t>. </a:t>
            </a:r>
            <a:endParaRPr lang="sk-SK" dirty="0">
              <a:solidFill>
                <a:schemeClr val="tx1"/>
              </a:solidFill>
            </a:endParaRPr>
          </a:p>
          <a:p>
            <a:pPr marL="0" indent="0">
              <a:buNone/>
            </a:pPr>
            <a:endParaRPr lang="sk-SK" dirty="0">
              <a:solidFill>
                <a:schemeClr val="tx1"/>
              </a:solidFill>
            </a:endParaRPr>
          </a:p>
          <a:p>
            <a:pPr marL="0" indent="0">
              <a:buNone/>
            </a:pPr>
            <a:endParaRPr lang="sk-SK" dirty="0"/>
          </a:p>
        </p:txBody>
      </p:sp>
    </p:spTree>
    <p:extLst>
      <p:ext uri="{BB962C8B-B14F-4D97-AF65-F5344CB8AC3E}">
        <p14:creationId xmlns="" xmlns:p14="http://schemas.microsoft.com/office/powerpoint/2010/main" val="20693290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Prvotné ošetrenie zveri po ulovení a predaj zveri a zveriny poľovníkmi </a:t>
            </a:r>
            <a:endParaRPr lang="sk-SK" dirty="0"/>
          </a:p>
        </p:txBody>
      </p:sp>
      <p:sp>
        <p:nvSpPr>
          <p:cNvPr id="3" name="Zástupný symbol obsahu 2"/>
          <p:cNvSpPr>
            <a:spLocks noGrp="1"/>
          </p:cNvSpPr>
          <p:nvPr>
            <p:ph idx="1"/>
          </p:nvPr>
        </p:nvSpPr>
        <p:spPr/>
        <p:txBody>
          <a:bodyPr>
            <a:normAutofit fontScale="92500" lnSpcReduction="20000"/>
          </a:bodyPr>
          <a:lstStyle/>
          <a:p>
            <a:pPr algn="just"/>
            <a:r>
              <a:rPr lang="sk-SK" sz="1900" dirty="0">
                <a:solidFill>
                  <a:schemeClr val="tx1"/>
                </a:solidFill>
              </a:rPr>
              <a:t>U</a:t>
            </a:r>
            <a:r>
              <a:rPr lang="sk-SK" sz="1900" dirty="0" smtClean="0">
                <a:solidFill>
                  <a:schemeClr val="tx1"/>
                </a:solidFill>
              </a:rPr>
              <a:t>žívateľ revíru môže predať konečnému spotrebiteľovi alebo do miestnej maloobchodnej prevádzkarne malé množstvo ulovenej zveri (najviac 30% zo skutočne ulovenej zveri – max. 1 tonu rozrobenej vykostenej zveriny za týždeň)</a:t>
            </a:r>
          </a:p>
          <a:p>
            <a:pPr algn="just"/>
            <a:r>
              <a:rPr lang="sk-SK" sz="1900" dirty="0" smtClean="0">
                <a:solidFill>
                  <a:schemeClr val="tx1"/>
                </a:solidFill>
              </a:rPr>
              <a:t>Priamo predávať možno až po posúdení zdravotného stavu zveri, ktoré vykonáva vyškolená osoba</a:t>
            </a:r>
          </a:p>
          <a:p>
            <a:pPr algn="just"/>
            <a:r>
              <a:rPr lang="sk-SK" sz="1900" dirty="0" smtClean="0">
                <a:solidFill>
                  <a:schemeClr val="tx1"/>
                </a:solidFill>
              </a:rPr>
              <a:t>Pri priamom predaji alebo dodávaní malého množstva ulovenej zveri preukazuje užívateľ pôvod ulovenej zveri lístkom o pôvode, značkou alebo dodacím listom</a:t>
            </a:r>
          </a:p>
          <a:p>
            <a:pPr algn="just"/>
            <a:r>
              <a:rPr lang="sk-SK" sz="1900" dirty="0" smtClean="0">
                <a:solidFill>
                  <a:schemeClr val="tx1"/>
                </a:solidFill>
              </a:rPr>
              <a:t>Ulovená zver sa musí vychladiť na teplotu 7 </a:t>
            </a:r>
            <a:r>
              <a:rPr lang="sk-SK" sz="1900" baseline="30000" dirty="0" smtClean="0">
                <a:solidFill>
                  <a:schemeClr val="tx1"/>
                </a:solidFill>
              </a:rPr>
              <a:t>O</a:t>
            </a:r>
            <a:r>
              <a:rPr lang="sk-SK" sz="1900" dirty="0" smtClean="0">
                <a:solidFill>
                  <a:schemeClr val="tx1"/>
                </a:solidFill>
              </a:rPr>
              <a:t>C – 5 </a:t>
            </a:r>
            <a:r>
              <a:rPr lang="sk-SK" sz="1900" baseline="30000" dirty="0" smtClean="0">
                <a:solidFill>
                  <a:schemeClr val="tx1"/>
                </a:solidFill>
              </a:rPr>
              <a:t>O</a:t>
            </a:r>
            <a:r>
              <a:rPr lang="sk-SK" sz="1900" dirty="0" smtClean="0">
                <a:solidFill>
                  <a:schemeClr val="tx1"/>
                </a:solidFill>
              </a:rPr>
              <a:t>C, a možno ju dodávať spotrebiteľovi do 7 dní po ulovení</a:t>
            </a:r>
          </a:p>
          <a:p>
            <a:pPr algn="just"/>
            <a:r>
              <a:rPr lang="sk-SK" sz="1900" dirty="0" smtClean="0">
                <a:solidFill>
                  <a:schemeClr val="tx1"/>
                </a:solidFill>
              </a:rPr>
              <a:t>Sťahovanie kože ako aj delenie, rozrábanie alebo vykosťovanie zveriny sa musí vykonávať hygienickým spôsobom tak, aby sa zabránilo kontaminácii mäsa</a:t>
            </a:r>
          </a:p>
          <a:p>
            <a:endParaRPr lang="sk-SK" dirty="0">
              <a:solidFill>
                <a:schemeClr val="tx1"/>
              </a:solidFill>
            </a:endParaRPr>
          </a:p>
        </p:txBody>
      </p:sp>
    </p:spTree>
    <p:extLst>
      <p:ext uri="{BB962C8B-B14F-4D97-AF65-F5344CB8AC3E}">
        <p14:creationId xmlns="" xmlns:p14="http://schemas.microsoft.com/office/powerpoint/2010/main" val="2501856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1069075"/>
          </a:xfrm>
        </p:spPr>
        <p:txBody>
          <a:bodyPr>
            <a:normAutofit fontScale="90000"/>
          </a:bodyPr>
          <a:lstStyle/>
          <a:p>
            <a:pPr algn="ctr">
              <a:spcAft>
                <a:spcPts val="0"/>
              </a:spcAft>
            </a:pPr>
            <a:r>
              <a:rPr lang="sk-SK" sz="4000" b="1" i="1" dirty="0">
                <a:latin typeface="Trebuchet MS" panose="020B0603020202020204" pitchFamily="34" charset="0"/>
                <a:ea typeface="Times New Roman" panose="02020603050405020304" pitchFamily="18" charset="0"/>
              </a:rPr>
              <a:t>Základy trestnej zodpovednosti</a:t>
            </a:r>
            <a:r>
              <a:rPr lang="sk-SK" sz="1600" dirty="0">
                <a:latin typeface="Trebuchet MS" panose="020B0603020202020204" pitchFamily="34" charset="0"/>
                <a:ea typeface="Times New Roman" panose="02020603050405020304" pitchFamily="18" charset="0"/>
              </a:rPr>
              <a:t/>
            </a:r>
            <a:br>
              <a:rPr lang="sk-SK" sz="1600" dirty="0">
                <a:latin typeface="Trebuchet MS" panose="020B0603020202020204" pitchFamily="34" charset="0"/>
                <a:ea typeface="Times New Roman" panose="02020603050405020304" pitchFamily="18" charset="0"/>
              </a:rPr>
            </a:br>
            <a:r>
              <a:rPr lang="sk-SK" sz="600" dirty="0">
                <a:latin typeface="Trebuchet MS" panose="020B0603020202020204" pitchFamily="34" charset="0"/>
                <a:ea typeface="Times New Roman" panose="02020603050405020304" pitchFamily="18" charset="0"/>
              </a:rPr>
              <a:t> </a:t>
            </a:r>
            <a:r>
              <a:rPr lang="sk-SK" sz="2200" dirty="0" smtClean="0">
                <a:latin typeface="Trebuchet MS" panose="020B0603020202020204" pitchFamily="34" charset="0"/>
                <a:ea typeface="Times New Roman" panose="02020603050405020304" pitchFamily="18" charset="0"/>
              </a:rPr>
              <a:t> </a:t>
            </a:r>
            <a:r>
              <a:rPr lang="sk-SK" sz="2200" dirty="0">
                <a:latin typeface="Trebuchet MS" panose="020B0603020202020204" pitchFamily="34" charset="0"/>
                <a:ea typeface="Times New Roman" panose="02020603050405020304" pitchFamily="18" charset="0"/>
              </a:rPr>
              <a:t>základom </a:t>
            </a:r>
            <a:r>
              <a:rPr lang="sk-SK" sz="2200" dirty="0" smtClean="0">
                <a:latin typeface="Trebuchet MS" panose="020B0603020202020204" pitchFamily="34" charset="0"/>
                <a:ea typeface="Times New Roman" panose="02020603050405020304" pitchFamily="18" charset="0"/>
              </a:rPr>
              <a:t>trestnej </a:t>
            </a:r>
            <a:r>
              <a:rPr lang="sk-SK" sz="2200" dirty="0">
                <a:latin typeface="Trebuchet MS" panose="020B0603020202020204" pitchFamily="34" charset="0"/>
                <a:ea typeface="Times New Roman" panose="02020603050405020304" pitchFamily="18" charset="0"/>
              </a:rPr>
              <a:t>zodpovednosti v </a:t>
            </a:r>
            <a:r>
              <a:rPr lang="sk-SK" sz="2200" dirty="0" smtClean="0">
                <a:latin typeface="Trebuchet MS" panose="020B0603020202020204" pitchFamily="34" charset="0"/>
                <a:ea typeface="Times New Roman" panose="02020603050405020304" pitchFamily="18" charset="0"/>
              </a:rPr>
              <a:t>trestnom </a:t>
            </a:r>
            <a:r>
              <a:rPr lang="sk-SK" sz="2200" dirty="0">
                <a:latin typeface="Trebuchet MS" panose="020B0603020202020204" pitchFamily="34" charset="0"/>
                <a:ea typeface="Times New Roman" panose="02020603050405020304" pitchFamily="18" charset="0"/>
              </a:rPr>
              <a:t>práve je spáchanie </a:t>
            </a:r>
            <a:r>
              <a:rPr lang="sk-SK" sz="2200" dirty="0" smtClean="0">
                <a:latin typeface="Trebuchet MS" panose="020B0603020202020204" pitchFamily="34" charset="0"/>
                <a:ea typeface="Times New Roman" panose="02020603050405020304" pitchFamily="18" charset="0"/>
              </a:rPr>
              <a:t>trestného činu</a:t>
            </a:r>
            <a:endParaRPr lang="sk-SK" sz="2200" dirty="0">
              <a:latin typeface="Trebuchet MS" panose="020B0603020202020204" pitchFamily="34" charset="0"/>
            </a:endParaRPr>
          </a:p>
        </p:txBody>
      </p:sp>
      <p:pic>
        <p:nvPicPr>
          <p:cNvPr id="12" name="Zástupný symbol obsahu 11"/>
          <p:cNvPicPr>
            <a:picLocks noGrp="1" noChangeAspect="1"/>
          </p:cNvPicPr>
          <p:nvPr>
            <p:ph idx="1"/>
          </p:nvPr>
        </p:nvPicPr>
        <p:blipFill>
          <a:blip r:embed="rId2" cstate="print"/>
          <a:stretch>
            <a:fillRect/>
          </a:stretch>
        </p:blipFill>
        <p:spPr>
          <a:xfrm>
            <a:off x="1248790" y="1964946"/>
            <a:ext cx="7453755" cy="4545013"/>
          </a:xfrm>
          <a:prstGeom prst="rect">
            <a:avLst/>
          </a:prstGeom>
        </p:spPr>
      </p:pic>
    </p:spTree>
    <p:extLst>
      <p:ext uri="{BB962C8B-B14F-4D97-AF65-F5344CB8AC3E}">
        <p14:creationId xmlns="" xmlns:p14="http://schemas.microsoft.com/office/powerpoint/2010/main" val="22026718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677334" y="368490"/>
            <a:ext cx="8596668" cy="241110"/>
          </a:xfrm>
        </p:spPr>
        <p:txBody>
          <a:bodyPr>
            <a:normAutofit fontScale="90000"/>
          </a:bodyPr>
          <a:lstStyle/>
          <a:p>
            <a:endParaRPr lang="sk-SK" dirty="0"/>
          </a:p>
        </p:txBody>
      </p:sp>
      <p:sp>
        <p:nvSpPr>
          <p:cNvPr id="3" name="Zástupný symbol obsahu 2"/>
          <p:cNvSpPr>
            <a:spLocks noGrp="1"/>
          </p:cNvSpPr>
          <p:nvPr>
            <p:ph idx="1"/>
          </p:nvPr>
        </p:nvSpPr>
        <p:spPr>
          <a:xfrm>
            <a:off x="677334" y="609601"/>
            <a:ext cx="8596668" cy="5431762"/>
          </a:xfrm>
        </p:spPr>
        <p:txBody>
          <a:bodyPr/>
          <a:lstStyle/>
          <a:p>
            <a:pPr algn="just"/>
            <a:r>
              <a:rPr lang="sk-SK" dirty="0" smtClean="0">
                <a:solidFill>
                  <a:schemeClr val="tx1"/>
                </a:solidFill>
              </a:rPr>
              <a:t>Priestory na vykonávanie týchto činností musia byť vybavené zariadením na umývanie nástrojov a rúk pitnou vodou</a:t>
            </a:r>
          </a:p>
          <a:p>
            <a:pPr algn="just"/>
            <a:r>
              <a:rPr lang="sk-SK" dirty="0" smtClean="0">
                <a:solidFill>
                  <a:schemeClr val="tx1"/>
                </a:solidFill>
              </a:rPr>
              <a:t>Užívateľ revíru zodpovedá za označenie tiel a jedlých produktov zveri</a:t>
            </a:r>
          </a:p>
          <a:p>
            <a:pPr algn="just"/>
            <a:r>
              <a:rPr lang="sk-SK" dirty="0" smtClean="0">
                <a:solidFill>
                  <a:schemeClr val="tx1"/>
                </a:solidFill>
              </a:rPr>
              <a:t>K dodanej zverine pripojí predávajúci v maloobchodnej prevádzkarni, ktorá zásobuje konečného spotrebiteľa dobre viditeľné  upozornenie pre konečného spotrebiteľa: „Zver/zverina (druh) bola vyšetrená dňa (dátum vyšetrenia)vyškolenou osobou a je určená po tepelnej úprave na spotrebu v domácnosti konečného spotrebiteľa</a:t>
            </a:r>
          </a:p>
          <a:p>
            <a:pPr algn="just"/>
            <a:r>
              <a:rPr lang="sk-SK" dirty="0" smtClean="0">
                <a:solidFill>
                  <a:schemeClr val="tx1"/>
                </a:solidFill>
              </a:rPr>
              <a:t>Užívateľ poľovného revíru vedie evidenciu použitia ulovenej zveri a zveriny, ktorá obsahuje dátum ulovenia zveri, číslo značky použitej na označenie uloveného zvieraťa a druh použitia ulovenej zveri alebo zveriny</a:t>
            </a:r>
          </a:p>
          <a:p>
            <a:pPr algn="just"/>
            <a:r>
              <a:rPr lang="sk-SK" dirty="0" smtClean="0">
                <a:solidFill>
                  <a:schemeClr val="tx1"/>
                </a:solidFill>
              </a:rPr>
              <a:t>Užívateľ poľovného revíru zodpovedá za to, že voľne žijúca zver alebo zverina  z nej, ak ide o zver vnímavú na </a:t>
            </a:r>
            <a:r>
              <a:rPr lang="sk-SK" dirty="0" err="1" smtClean="0">
                <a:solidFill>
                  <a:schemeClr val="tx1"/>
                </a:solidFill>
              </a:rPr>
              <a:t>infestáciu</a:t>
            </a:r>
            <a:r>
              <a:rPr lang="sk-SK" dirty="0" smtClean="0">
                <a:solidFill>
                  <a:schemeClr val="tx1"/>
                </a:solidFill>
              </a:rPr>
              <a:t> </a:t>
            </a:r>
            <a:r>
              <a:rPr lang="sk-SK" dirty="0" err="1" smtClean="0">
                <a:solidFill>
                  <a:schemeClr val="tx1"/>
                </a:solidFill>
              </a:rPr>
              <a:t>Trichinella</a:t>
            </a:r>
            <a:r>
              <a:rPr lang="sk-SK" dirty="0" smtClean="0">
                <a:solidFill>
                  <a:schemeClr val="tx1"/>
                </a:solidFill>
              </a:rPr>
              <a:t> sa nepredá, kým sa nezískajú negatívne výsledky na vyšetrenia na </a:t>
            </a:r>
            <a:r>
              <a:rPr lang="sk-SK" dirty="0" err="1" smtClean="0">
                <a:solidFill>
                  <a:schemeClr val="tx1"/>
                </a:solidFill>
              </a:rPr>
              <a:t>Trichinella</a:t>
            </a:r>
            <a:endParaRPr lang="sk-SK" dirty="0">
              <a:solidFill>
                <a:schemeClr val="tx1"/>
              </a:solidFill>
            </a:endParaRPr>
          </a:p>
        </p:txBody>
      </p:sp>
    </p:spTree>
    <p:extLst>
      <p:ext uri="{BB962C8B-B14F-4D97-AF65-F5344CB8AC3E}">
        <p14:creationId xmlns="" xmlns:p14="http://schemas.microsoft.com/office/powerpoint/2010/main" val="12008417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2502090"/>
          </a:xfrm>
        </p:spPr>
        <p:txBody>
          <a:bodyPr>
            <a:normAutofit fontScale="90000"/>
          </a:bodyPr>
          <a:lstStyle/>
          <a:p>
            <a:pPr algn="ctr"/>
            <a:r>
              <a:rPr lang="sk-SK" sz="6600" b="1" dirty="0" smtClean="0"/>
              <a:t>KDE HĽADAŤ </a:t>
            </a:r>
            <a:br>
              <a:rPr lang="sk-SK" sz="6600" b="1" dirty="0" smtClean="0"/>
            </a:br>
            <a:r>
              <a:rPr lang="sk-SK" sz="6600" b="1" dirty="0" smtClean="0"/>
              <a:t>AKTUÁLNE PLATNÉ </a:t>
            </a:r>
            <a:br>
              <a:rPr lang="sk-SK" sz="6600" b="1" dirty="0" smtClean="0"/>
            </a:br>
            <a:r>
              <a:rPr lang="sk-SK" sz="6600" b="1" dirty="0" smtClean="0"/>
              <a:t>ZÁKONY </a:t>
            </a:r>
            <a:r>
              <a:rPr lang="sk-SK" dirty="0" smtClean="0"/>
              <a:t>?</a:t>
            </a:r>
            <a:endParaRPr lang="sk-SK" dirty="0"/>
          </a:p>
        </p:txBody>
      </p:sp>
      <p:sp>
        <p:nvSpPr>
          <p:cNvPr id="3" name="Zástupný symbol obsahu 2"/>
          <p:cNvSpPr>
            <a:spLocks noGrp="1"/>
          </p:cNvSpPr>
          <p:nvPr>
            <p:ph idx="1"/>
          </p:nvPr>
        </p:nvSpPr>
        <p:spPr>
          <a:xfrm>
            <a:off x="677334" y="3684896"/>
            <a:ext cx="8596668" cy="2356466"/>
          </a:xfrm>
        </p:spPr>
        <p:txBody>
          <a:bodyPr>
            <a:normAutofit/>
          </a:bodyPr>
          <a:lstStyle/>
          <a:p>
            <a:pPr marL="0" indent="0" algn="ctr">
              <a:buNone/>
            </a:pPr>
            <a:r>
              <a:rPr lang="sk-SK" sz="4400" dirty="0" smtClean="0">
                <a:solidFill>
                  <a:schemeClr val="tx1"/>
                </a:solidFill>
              </a:rPr>
              <a:t>Odporúčame:</a:t>
            </a:r>
          </a:p>
          <a:p>
            <a:pPr marL="0" indent="0" algn="ctr">
              <a:buNone/>
            </a:pPr>
            <a:r>
              <a:rPr lang="sk-SK" sz="4400" b="1" dirty="0" smtClean="0">
                <a:solidFill>
                  <a:schemeClr val="tx1"/>
                </a:solidFill>
              </a:rPr>
              <a:t>www.justice.gov.sk</a:t>
            </a:r>
            <a:endParaRPr lang="sk-SK" sz="4400" b="1" dirty="0">
              <a:solidFill>
                <a:schemeClr val="tx1"/>
              </a:solidFill>
            </a:endParaRPr>
          </a:p>
        </p:txBody>
      </p:sp>
    </p:spTree>
    <p:extLst>
      <p:ext uri="{BB962C8B-B14F-4D97-AF65-F5344CB8AC3E}">
        <p14:creationId xmlns="" xmlns:p14="http://schemas.microsoft.com/office/powerpoint/2010/main" val="813073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677334" y="341194"/>
            <a:ext cx="8596668" cy="268406"/>
          </a:xfrm>
        </p:spPr>
        <p:txBody>
          <a:bodyPr>
            <a:normAutofit fontScale="90000"/>
          </a:bodyPr>
          <a:lstStyle/>
          <a:p>
            <a:endParaRPr lang="sk-SK" dirty="0"/>
          </a:p>
        </p:txBody>
      </p:sp>
      <p:sp>
        <p:nvSpPr>
          <p:cNvPr id="5" name="Pruhovaná šípka vpravo 4"/>
          <p:cNvSpPr/>
          <p:nvPr/>
        </p:nvSpPr>
        <p:spPr>
          <a:xfrm rot="12786129">
            <a:off x="5579754" y="2422473"/>
            <a:ext cx="977900" cy="484505"/>
          </a:xfrm>
          <a:prstGeom prst="strip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pic>
        <p:nvPicPr>
          <p:cNvPr id="7" name="Zástupný symbol obsahu 6"/>
          <p:cNvPicPr>
            <a:picLocks noGrp="1"/>
          </p:cNvPicPr>
          <p:nvPr>
            <p:ph idx="1"/>
          </p:nvPr>
        </p:nvPicPr>
        <p:blipFill>
          <a:blip r:embed="rId2" cstate="print"/>
          <a:stretch>
            <a:fillRect/>
          </a:stretch>
        </p:blipFill>
        <p:spPr>
          <a:xfrm>
            <a:off x="677333" y="232012"/>
            <a:ext cx="9217293" cy="6387152"/>
          </a:xfrm>
          <a:prstGeom prst="rect">
            <a:avLst/>
          </a:prstGeom>
        </p:spPr>
      </p:pic>
      <p:sp>
        <p:nvSpPr>
          <p:cNvPr id="8" name="Pruhovaná šípka vpravo 7"/>
          <p:cNvSpPr/>
          <p:nvPr/>
        </p:nvSpPr>
        <p:spPr>
          <a:xfrm rot="12786129">
            <a:off x="5579753" y="2109585"/>
            <a:ext cx="977900" cy="484505"/>
          </a:xfrm>
          <a:prstGeom prst="strip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spTree>
    <p:extLst>
      <p:ext uri="{BB962C8B-B14F-4D97-AF65-F5344CB8AC3E}">
        <p14:creationId xmlns="" xmlns:p14="http://schemas.microsoft.com/office/powerpoint/2010/main" val="23160735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677334" y="136478"/>
            <a:ext cx="8596668" cy="473122"/>
          </a:xfrm>
        </p:spPr>
        <p:txBody>
          <a:bodyPr>
            <a:normAutofit fontScale="90000"/>
          </a:bodyPr>
          <a:lstStyle/>
          <a:p>
            <a:endParaRPr lang="sk-SK" dirty="0"/>
          </a:p>
        </p:txBody>
      </p:sp>
      <p:pic>
        <p:nvPicPr>
          <p:cNvPr id="4" name="Zástupný symbol obsahu 3"/>
          <p:cNvPicPr>
            <a:picLocks noGrp="1"/>
          </p:cNvPicPr>
          <p:nvPr>
            <p:ph idx="1"/>
          </p:nvPr>
        </p:nvPicPr>
        <p:blipFill>
          <a:blip r:embed="rId2" cstate="print"/>
          <a:stretch>
            <a:fillRect/>
          </a:stretch>
        </p:blipFill>
        <p:spPr>
          <a:xfrm>
            <a:off x="677334" y="609600"/>
            <a:ext cx="10199932" cy="6132394"/>
          </a:xfrm>
          <a:prstGeom prst="rect">
            <a:avLst/>
          </a:prstGeom>
        </p:spPr>
      </p:pic>
      <p:sp>
        <p:nvSpPr>
          <p:cNvPr id="5" name="Pruhovaná šípka vpravo 4"/>
          <p:cNvSpPr/>
          <p:nvPr/>
        </p:nvSpPr>
        <p:spPr>
          <a:xfrm rot="12786129">
            <a:off x="3327874" y="4128441"/>
            <a:ext cx="977900" cy="484505"/>
          </a:xfrm>
          <a:prstGeom prst="strip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spTree>
    <p:extLst>
      <p:ext uri="{BB962C8B-B14F-4D97-AF65-F5344CB8AC3E}">
        <p14:creationId xmlns="" xmlns:p14="http://schemas.microsoft.com/office/powerpoint/2010/main" val="3106478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677334" y="109182"/>
            <a:ext cx="8596668" cy="500418"/>
          </a:xfrm>
        </p:spPr>
        <p:txBody>
          <a:bodyPr>
            <a:normAutofit fontScale="90000"/>
          </a:bodyPr>
          <a:lstStyle/>
          <a:p>
            <a:endParaRPr lang="sk-SK" dirty="0"/>
          </a:p>
        </p:txBody>
      </p:sp>
      <p:pic>
        <p:nvPicPr>
          <p:cNvPr id="4" name="Zástupný symbol obsahu 3"/>
          <p:cNvPicPr>
            <a:picLocks noGrp="1"/>
          </p:cNvPicPr>
          <p:nvPr>
            <p:ph idx="1"/>
          </p:nvPr>
        </p:nvPicPr>
        <p:blipFill>
          <a:blip r:embed="rId2" cstate="print"/>
          <a:stretch>
            <a:fillRect/>
          </a:stretch>
        </p:blipFill>
        <p:spPr>
          <a:xfrm>
            <a:off x="464024" y="491319"/>
            <a:ext cx="10604310" cy="6073253"/>
          </a:xfrm>
          <a:prstGeom prst="rect">
            <a:avLst/>
          </a:prstGeom>
        </p:spPr>
      </p:pic>
      <p:sp>
        <p:nvSpPr>
          <p:cNvPr id="5" name="Pruhovaná šípka vpravo 4"/>
          <p:cNvSpPr/>
          <p:nvPr/>
        </p:nvSpPr>
        <p:spPr>
          <a:xfrm rot="12786129">
            <a:off x="966811" y="2040335"/>
            <a:ext cx="977900" cy="484505"/>
          </a:xfrm>
          <a:prstGeom prst="strip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spTree>
    <p:extLst>
      <p:ext uri="{BB962C8B-B14F-4D97-AF65-F5344CB8AC3E}">
        <p14:creationId xmlns="" xmlns:p14="http://schemas.microsoft.com/office/powerpoint/2010/main" val="38360542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677334" y="409433"/>
            <a:ext cx="8596668" cy="200167"/>
          </a:xfrm>
        </p:spPr>
        <p:txBody>
          <a:bodyPr>
            <a:normAutofit fontScale="90000"/>
          </a:bodyPr>
          <a:lstStyle/>
          <a:p>
            <a:endParaRPr lang="sk-SK" dirty="0"/>
          </a:p>
        </p:txBody>
      </p:sp>
      <p:pic>
        <p:nvPicPr>
          <p:cNvPr id="7" name="Zástupný symbol obsahu 6"/>
          <p:cNvPicPr>
            <a:picLocks noGrp="1"/>
          </p:cNvPicPr>
          <p:nvPr>
            <p:ph idx="1"/>
          </p:nvPr>
        </p:nvPicPr>
        <p:blipFill>
          <a:blip r:embed="rId2" cstate="print"/>
          <a:stretch>
            <a:fillRect/>
          </a:stretch>
        </p:blipFill>
        <p:spPr>
          <a:xfrm>
            <a:off x="-900752" y="0"/>
            <a:ext cx="11791665" cy="6619164"/>
          </a:xfrm>
          <a:prstGeom prst="rect">
            <a:avLst/>
          </a:prstGeom>
        </p:spPr>
      </p:pic>
      <p:sp>
        <p:nvSpPr>
          <p:cNvPr id="8" name="Pruhovaná šípka vpravo 7"/>
          <p:cNvSpPr/>
          <p:nvPr/>
        </p:nvSpPr>
        <p:spPr>
          <a:xfrm rot="12786129">
            <a:off x="7340315" y="3227690"/>
            <a:ext cx="977900" cy="484505"/>
          </a:xfrm>
          <a:prstGeom prst="strip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spTree>
    <p:extLst>
      <p:ext uri="{BB962C8B-B14F-4D97-AF65-F5344CB8AC3E}">
        <p14:creationId xmlns="" xmlns:p14="http://schemas.microsoft.com/office/powerpoint/2010/main" val="39381161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677334" y="177421"/>
            <a:ext cx="8596668" cy="432179"/>
          </a:xfrm>
        </p:spPr>
        <p:txBody>
          <a:bodyPr>
            <a:normAutofit fontScale="90000"/>
          </a:bodyPr>
          <a:lstStyle/>
          <a:p>
            <a:endParaRPr lang="sk-SK" dirty="0"/>
          </a:p>
        </p:txBody>
      </p:sp>
      <p:pic>
        <p:nvPicPr>
          <p:cNvPr id="4" name="Zástupný symbol obsahu 3"/>
          <p:cNvPicPr>
            <a:picLocks noGrp="1" noChangeAspect="1"/>
          </p:cNvPicPr>
          <p:nvPr>
            <p:ph idx="1"/>
          </p:nvPr>
        </p:nvPicPr>
        <p:blipFill>
          <a:blip r:embed="rId2" cstate="print"/>
          <a:stretch>
            <a:fillRect/>
          </a:stretch>
        </p:blipFill>
        <p:spPr>
          <a:xfrm>
            <a:off x="415010" y="609600"/>
            <a:ext cx="10885335" cy="5801262"/>
          </a:xfrm>
          <a:prstGeom prst="rect">
            <a:avLst/>
          </a:prstGeom>
        </p:spPr>
      </p:pic>
      <p:sp>
        <p:nvSpPr>
          <p:cNvPr id="5" name="Pruhovaná šípka vpravo 4"/>
          <p:cNvSpPr/>
          <p:nvPr/>
        </p:nvSpPr>
        <p:spPr>
          <a:xfrm rot="12786129">
            <a:off x="6125665" y="2490711"/>
            <a:ext cx="977900" cy="484505"/>
          </a:xfrm>
          <a:prstGeom prst="strip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spTree>
    <p:extLst>
      <p:ext uri="{BB962C8B-B14F-4D97-AF65-F5344CB8AC3E}">
        <p14:creationId xmlns="" xmlns:p14="http://schemas.microsoft.com/office/powerpoint/2010/main" val="36187687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smtClean="0"/>
              <a:t>ODBÚRANIE BYROKRACIE</a:t>
            </a:r>
            <a:endParaRPr lang="sk-SK" dirty="0"/>
          </a:p>
        </p:txBody>
      </p:sp>
      <p:sp>
        <p:nvSpPr>
          <p:cNvPr id="3" name="Zástupný symbol obsahu 2"/>
          <p:cNvSpPr>
            <a:spLocks noGrp="1"/>
          </p:cNvSpPr>
          <p:nvPr>
            <p:ph idx="1"/>
          </p:nvPr>
        </p:nvSpPr>
        <p:spPr/>
        <p:txBody>
          <a:bodyPr/>
          <a:lstStyle/>
          <a:p>
            <a:r>
              <a:rPr lang="sk-SK" dirty="0" smtClean="0"/>
              <a:t>Námety a návrhy.....</a:t>
            </a:r>
          </a:p>
          <a:p>
            <a:endParaRPr lang="sk-SK" dirty="0"/>
          </a:p>
        </p:txBody>
      </p:sp>
    </p:spTree>
    <p:extLst>
      <p:ext uri="{BB962C8B-B14F-4D97-AF65-F5344CB8AC3E}">
        <p14:creationId xmlns="" xmlns:p14="http://schemas.microsoft.com/office/powerpoint/2010/main" val="33136982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2" name="Zástupný symbol obsahu 11"/>
          <p:cNvPicPr>
            <a:picLocks noGrp="1" noChangeAspect="1"/>
          </p:cNvPicPr>
          <p:nvPr>
            <p:ph idx="1"/>
          </p:nvPr>
        </p:nvPicPr>
        <p:blipFill>
          <a:blip r:embed="rId2" cstate="print">
            <a:extLst>
              <a:ext uri="{BEBA8EAE-BF5A-486C-A8C5-ECC9F3942E4B}">
                <a14:imgProps xmlns="" xmlns:a14="http://schemas.microsoft.com/office/drawing/2010/main">
                  <a14:imgLayer r:embed="rId3">
                    <a14:imgEffect>
                      <a14:artisticTexturizer/>
                    </a14:imgEffect>
                  </a14:imgLayer>
                </a14:imgProps>
              </a:ext>
              <a:ext uri="{28A0092B-C50C-407E-A947-70E740481C1C}">
                <a14:useLocalDpi xmlns="" xmlns:a14="http://schemas.microsoft.com/office/drawing/2010/main" val="0"/>
              </a:ext>
            </a:extLst>
          </a:blip>
          <a:stretch>
            <a:fillRect/>
          </a:stretch>
        </p:blipFill>
        <p:spPr>
          <a:xfrm>
            <a:off x="-260065" y="-618698"/>
            <a:ext cx="12452065" cy="9339050"/>
          </a:xfrm>
          <a:prstGeom prst="rect">
            <a:avLst/>
          </a:prstGeom>
          <a:ln w="190500" cap="sq">
            <a:solidFill>
              <a:srgbClr val="00B05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BlokTextu 12"/>
          <p:cNvSpPr txBox="1"/>
          <p:nvPr/>
        </p:nvSpPr>
        <p:spPr>
          <a:xfrm rot="10800000" flipH="1" flipV="1">
            <a:off x="1549507" y="577249"/>
            <a:ext cx="5083305" cy="553998"/>
          </a:xfrm>
          <a:prstGeom prst="rect">
            <a:avLst/>
          </a:prstGeom>
          <a:noFill/>
        </p:spPr>
        <p:txBody>
          <a:bodyPr wrap="square" rtlCol="0">
            <a:spAutoFit/>
          </a:bodyPr>
          <a:lstStyle/>
          <a:p>
            <a:r>
              <a:rPr lang="sk-SK" sz="3000" dirty="0" smtClean="0">
                <a:latin typeface="Book Antiqua" panose="02040602050305030304" pitchFamily="18" charset="0"/>
              </a:rPr>
              <a:t>Ďakujeme za pozornosť !</a:t>
            </a:r>
            <a:endParaRPr lang="sk-SK" sz="3000" dirty="0">
              <a:latin typeface="Book Antiqua" panose="02040602050305030304" pitchFamily="18" charset="0"/>
            </a:endParaRPr>
          </a:p>
        </p:txBody>
      </p:sp>
    </p:spTree>
    <p:extLst>
      <p:ext uri="{BB962C8B-B14F-4D97-AF65-F5344CB8AC3E}">
        <p14:creationId xmlns="" xmlns:p14="http://schemas.microsoft.com/office/powerpoint/2010/main" val="2208504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609600"/>
            <a:ext cx="8596668" cy="605051"/>
          </a:xfrm>
        </p:spPr>
        <p:txBody>
          <a:bodyPr>
            <a:normAutofit fontScale="90000"/>
          </a:bodyPr>
          <a:lstStyle/>
          <a:p>
            <a:r>
              <a:rPr lang="sk-SK" sz="4000" b="1" i="1" dirty="0" smtClean="0"/>
              <a:t>     Skutková </a:t>
            </a:r>
            <a:r>
              <a:rPr lang="sk-SK" sz="4000" b="1" i="1" dirty="0"/>
              <a:t>podstata trestného činu</a:t>
            </a:r>
            <a:r>
              <a:rPr lang="sk-SK" dirty="0"/>
              <a:t/>
            </a:r>
            <a:br>
              <a:rPr lang="sk-SK" dirty="0"/>
            </a:br>
            <a:endParaRPr lang="sk-SK" dirty="0"/>
          </a:p>
        </p:txBody>
      </p:sp>
      <p:pic>
        <p:nvPicPr>
          <p:cNvPr id="4" name="Zástupný symbol obsah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418525" y="1214651"/>
            <a:ext cx="7114286" cy="3571429"/>
          </a:xfrm>
        </p:spPr>
      </p:pic>
      <p:sp>
        <p:nvSpPr>
          <p:cNvPr id="5" name="Obdĺžnik 4"/>
          <p:cNvSpPr/>
          <p:nvPr/>
        </p:nvSpPr>
        <p:spPr>
          <a:xfrm>
            <a:off x="805218" y="4896220"/>
            <a:ext cx="8666328" cy="1338828"/>
          </a:xfrm>
          <a:prstGeom prst="rect">
            <a:avLst/>
          </a:prstGeom>
        </p:spPr>
        <p:txBody>
          <a:bodyPr wrap="square">
            <a:spAutoFit/>
          </a:bodyPr>
          <a:lstStyle/>
          <a:p>
            <a:pPr indent="450215" algn="just">
              <a:lnSpc>
                <a:spcPct val="150000"/>
              </a:lnSpc>
              <a:spcAft>
                <a:spcPts val="0"/>
              </a:spcAft>
            </a:pPr>
            <a:r>
              <a:rPr lang="sk-SK" dirty="0" smtClean="0">
                <a:effectLst/>
                <a:latin typeface="Trebuchet MS" panose="020B0603020202020204" pitchFamily="34" charset="0"/>
                <a:ea typeface="Times New Roman" panose="02020603050405020304" pitchFamily="18" charset="0"/>
              </a:rPr>
              <a:t>Zákonnými znakmi skutkovej podstaty sú štyri </a:t>
            </a:r>
            <a:r>
              <a:rPr lang="sk-SK" b="1" dirty="0" smtClean="0">
                <a:effectLst/>
                <a:latin typeface="Trebuchet MS" panose="020B0603020202020204" pitchFamily="34" charset="0"/>
                <a:ea typeface="Times New Roman" panose="02020603050405020304" pitchFamily="18" charset="0"/>
              </a:rPr>
              <a:t>povinné</a:t>
            </a:r>
            <a:r>
              <a:rPr lang="sk-SK" dirty="0" smtClean="0">
                <a:effectLst/>
                <a:latin typeface="Trebuchet MS" panose="020B0603020202020204" pitchFamily="34" charset="0"/>
                <a:ea typeface="Times New Roman" panose="02020603050405020304" pitchFamily="18" charset="0"/>
              </a:rPr>
              <a:t> skupiny znakov, tzv. </a:t>
            </a:r>
            <a:r>
              <a:rPr lang="sk-SK" b="1" dirty="0" smtClean="0">
                <a:effectLst/>
                <a:latin typeface="Trebuchet MS" panose="020B0603020202020204" pitchFamily="34" charset="0"/>
                <a:ea typeface="Times New Roman" panose="02020603050405020304" pitchFamily="18" charset="0"/>
              </a:rPr>
              <a:t>obligatórne znaky</a:t>
            </a:r>
            <a:r>
              <a:rPr lang="sk-SK" dirty="0" smtClean="0">
                <a:effectLst/>
                <a:latin typeface="Trebuchet MS" panose="020B0603020202020204" pitchFamily="34" charset="0"/>
                <a:ea typeface="Times New Roman" panose="02020603050405020304" pitchFamily="18" charset="0"/>
              </a:rPr>
              <a:t> TČ (</a:t>
            </a:r>
            <a:r>
              <a:rPr lang="sk-SK" dirty="0" err="1" smtClean="0">
                <a:effectLst/>
                <a:latin typeface="Trebuchet MS" panose="020B0603020202020204" pitchFamily="34" charset="0"/>
                <a:ea typeface="Times New Roman" panose="02020603050405020304" pitchFamily="18" charset="0"/>
              </a:rPr>
              <a:t>t.j</a:t>
            </a:r>
            <a:r>
              <a:rPr lang="sk-SK" dirty="0" smtClean="0">
                <a:effectLst/>
                <a:latin typeface="Trebuchet MS" panose="020B0603020202020204" pitchFamily="34" charset="0"/>
                <a:ea typeface="Times New Roman" panose="02020603050405020304" pitchFamily="18" charset="0"/>
              </a:rPr>
              <a:t>. záväzné, povinné, nutné). Všetky obligatórne znaky TČ musia byť naplnené </a:t>
            </a:r>
            <a:r>
              <a:rPr lang="sk-SK" b="1" dirty="0" smtClean="0">
                <a:effectLst/>
                <a:latin typeface="Trebuchet MS" panose="020B0603020202020204" pitchFamily="34" charset="0"/>
                <a:ea typeface="Times New Roman" panose="02020603050405020304" pitchFamily="18" charset="0"/>
              </a:rPr>
              <a:t>súčasne</a:t>
            </a:r>
            <a:r>
              <a:rPr lang="sk-SK" dirty="0" smtClean="0">
                <a:effectLst/>
                <a:latin typeface="Trebuchet MS" panose="020B0603020202020204" pitchFamily="34" charset="0"/>
                <a:ea typeface="Times New Roman" panose="02020603050405020304" pitchFamily="18" charset="0"/>
              </a:rPr>
              <a:t>, inak nejde o TČ, aj keby išlo o protiprávne konanie.</a:t>
            </a:r>
            <a:endParaRPr lang="sk-SK" sz="1100" dirty="0">
              <a:effectLst/>
              <a:latin typeface="Trebuchet MS" panose="020B0603020202020204" pitchFamily="34" charset="0"/>
              <a:ea typeface="Times New Roman" panose="02020603050405020304" pitchFamily="18" charset="0"/>
            </a:endParaRPr>
          </a:p>
        </p:txBody>
      </p:sp>
    </p:spTree>
    <p:extLst>
      <p:ext uri="{BB962C8B-B14F-4D97-AF65-F5344CB8AC3E}">
        <p14:creationId xmlns="" xmlns:p14="http://schemas.microsoft.com/office/powerpoint/2010/main" val="2694865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6869" y="104633"/>
            <a:ext cx="8596668" cy="1082723"/>
          </a:xfrm>
        </p:spPr>
        <p:txBody>
          <a:bodyPr>
            <a:normAutofit fontScale="90000"/>
          </a:bodyPr>
          <a:lstStyle/>
          <a:p>
            <a:pPr algn="ctr"/>
            <a:r>
              <a:rPr lang="sk-SK" b="1" dirty="0" smtClean="0"/>
              <a:t>  </a:t>
            </a:r>
            <a:r>
              <a:rPr lang="sk-SK" sz="4000" b="1" dirty="0" smtClean="0"/>
              <a:t>„Farmársky </a:t>
            </a:r>
            <a:r>
              <a:rPr lang="sk-SK" sz="4000" b="1" dirty="0"/>
              <a:t>záko</a:t>
            </a:r>
            <a:r>
              <a:rPr lang="sk-SK" b="1" dirty="0"/>
              <a:t>n</a:t>
            </a:r>
            <a:r>
              <a:rPr lang="sk-SK" b="1" dirty="0" smtClean="0"/>
              <a:t>“</a:t>
            </a:r>
            <a:br>
              <a:rPr lang="sk-SK" b="1" dirty="0" smtClean="0"/>
            </a:br>
            <a:r>
              <a:rPr lang="sk-SK" sz="3100" b="1" dirty="0" smtClean="0"/>
              <a:t>     </a:t>
            </a:r>
            <a:r>
              <a:rPr lang="sk-SK" sz="3100" dirty="0" smtClean="0"/>
              <a:t>§</a:t>
            </a:r>
            <a:r>
              <a:rPr lang="sk-SK" sz="3100" dirty="0"/>
              <a:t>212, odst.2, písm. d) Trestného zákona</a:t>
            </a:r>
            <a:r>
              <a:rPr lang="sk-SK" dirty="0"/>
              <a:t/>
            </a:r>
            <a:br>
              <a:rPr lang="sk-SK" dirty="0"/>
            </a:br>
            <a:endParaRPr lang="sk-SK" dirty="0"/>
          </a:p>
        </p:txBody>
      </p:sp>
      <p:sp>
        <p:nvSpPr>
          <p:cNvPr id="8" name="Zástupný symbol obsahu 7"/>
          <p:cNvSpPr>
            <a:spLocks noGrp="1"/>
          </p:cNvSpPr>
          <p:nvPr>
            <p:ph idx="1"/>
          </p:nvPr>
        </p:nvSpPr>
        <p:spPr>
          <a:xfrm>
            <a:off x="586854" y="1187356"/>
            <a:ext cx="9794037" cy="5445456"/>
          </a:xfrm>
        </p:spPr>
        <p:txBody>
          <a:bodyPr>
            <a:noAutofit/>
          </a:bodyPr>
          <a:lstStyle/>
          <a:p>
            <a:pPr marL="0" indent="0">
              <a:buNone/>
            </a:pPr>
            <a:r>
              <a:rPr lang="sk-SK" b="1" dirty="0" smtClean="0">
                <a:solidFill>
                  <a:schemeClr val="tx1"/>
                </a:solidFill>
              </a:rPr>
              <a:t>§ 212  Krádež</a:t>
            </a:r>
            <a:endParaRPr lang="sk-SK" b="1" dirty="0">
              <a:solidFill>
                <a:schemeClr val="tx1"/>
              </a:solidFill>
            </a:endParaRPr>
          </a:p>
          <a:p>
            <a:endParaRPr lang="sk-SK" dirty="0">
              <a:solidFill>
                <a:schemeClr val="tx1"/>
              </a:solidFill>
            </a:endParaRPr>
          </a:p>
          <a:p>
            <a:r>
              <a:rPr lang="sk-SK" dirty="0">
                <a:solidFill>
                  <a:schemeClr val="tx1"/>
                </a:solidFill>
              </a:rPr>
              <a:t>(1) Kto si prisvojí cudziu vec tým, že sa jej zmocní a spôsobí tak malú škodu, potrestá sa odňatím slobody až na dva roky</a:t>
            </a:r>
            <a:r>
              <a:rPr lang="sk-SK" dirty="0" smtClean="0">
                <a:solidFill>
                  <a:schemeClr val="tx1"/>
                </a:solidFill>
              </a:rPr>
              <a:t>.</a:t>
            </a:r>
            <a:endParaRPr lang="sk-SK" dirty="0">
              <a:solidFill>
                <a:schemeClr val="tx1"/>
              </a:solidFill>
            </a:endParaRPr>
          </a:p>
          <a:p>
            <a:r>
              <a:rPr lang="sk-SK" dirty="0">
                <a:solidFill>
                  <a:srgbClr val="FF0000"/>
                </a:solidFill>
              </a:rPr>
              <a:t>(2)</a:t>
            </a:r>
            <a:r>
              <a:rPr lang="sk-SK" dirty="0">
                <a:solidFill>
                  <a:schemeClr val="tx1"/>
                </a:solidFill>
              </a:rPr>
              <a:t> </a:t>
            </a:r>
            <a:r>
              <a:rPr lang="sk-SK" dirty="0">
                <a:solidFill>
                  <a:srgbClr val="FF0000"/>
                </a:solidFill>
              </a:rPr>
              <a:t>Rovnako ako v odseku 1 sa potrestá, kto si prisvojí cudziu vec tým, že sa jej zmocní </a:t>
            </a:r>
            <a:r>
              <a:rPr lang="sk-SK" dirty="0" smtClean="0">
                <a:solidFill>
                  <a:srgbClr val="FF0000"/>
                </a:solidFill>
              </a:rPr>
              <a:t>a</a:t>
            </a:r>
            <a:endParaRPr lang="sk-SK" dirty="0">
              <a:solidFill>
                <a:srgbClr val="FF0000"/>
              </a:solidFill>
            </a:endParaRPr>
          </a:p>
          <a:p>
            <a:pPr marL="0" indent="0">
              <a:buNone/>
            </a:pPr>
            <a:r>
              <a:rPr lang="sk-SK" dirty="0">
                <a:solidFill>
                  <a:schemeClr val="tx1"/>
                </a:solidFill>
              </a:rPr>
              <a:t>a) čin spácha vlámaním, </a:t>
            </a:r>
          </a:p>
          <a:p>
            <a:pPr marL="0" indent="0">
              <a:buNone/>
            </a:pPr>
            <a:r>
              <a:rPr lang="sk-SK" dirty="0">
                <a:solidFill>
                  <a:schemeClr val="tx1"/>
                </a:solidFill>
              </a:rPr>
              <a:t>b) bezprostredne po čine sa pokúsi uchovať si vec násilím alebo hrozbou bezprostredného násilia, </a:t>
            </a:r>
          </a:p>
          <a:p>
            <a:pPr marL="0" indent="0">
              <a:buNone/>
            </a:pPr>
            <a:r>
              <a:rPr lang="sk-SK" dirty="0">
                <a:solidFill>
                  <a:schemeClr val="tx1"/>
                </a:solidFill>
              </a:rPr>
              <a:t>c) čin spácha na veci, ktorú má iný na sebe alebo pri sebe, </a:t>
            </a:r>
          </a:p>
          <a:p>
            <a:pPr marL="0" indent="0">
              <a:buNone/>
            </a:pPr>
            <a:r>
              <a:rPr lang="sk-SK" dirty="0">
                <a:solidFill>
                  <a:srgbClr val="FF0000"/>
                </a:solidFill>
              </a:rPr>
              <a:t>d) takou vecou je vec z úrody z pozemku, ktorý patrí do poľnohospodárskeho pôdneho fondu, alebo drevo z pozemku, ktorý patrí do lesného pôdneho fondu, alebo ryba z rybníka s intenzívnym chovom, </a:t>
            </a:r>
          </a:p>
          <a:p>
            <a:pPr marL="0" indent="0">
              <a:buNone/>
            </a:pPr>
            <a:r>
              <a:rPr lang="sk-SK" dirty="0">
                <a:solidFill>
                  <a:schemeClr val="tx1"/>
                </a:solidFill>
              </a:rPr>
              <a:t>e) čin spácha na veci, ktorej odber podlieha spoplatneniu na základe osobitného predpisu, alebo</a:t>
            </a:r>
          </a:p>
          <a:p>
            <a:pPr marL="0" indent="0">
              <a:buNone/>
            </a:pPr>
            <a:r>
              <a:rPr lang="sk-SK" dirty="0">
                <a:solidFill>
                  <a:schemeClr val="tx1"/>
                </a:solidFill>
              </a:rPr>
              <a:t>f) bol za obdobný čin v predchádzajúcich dvanástich mesiacoch postihnutý.</a:t>
            </a:r>
          </a:p>
          <a:p>
            <a:r>
              <a:rPr lang="sk-SK" dirty="0">
                <a:solidFill>
                  <a:schemeClr val="tx1"/>
                </a:solidFill>
              </a:rPr>
              <a:t> </a:t>
            </a:r>
          </a:p>
          <a:p>
            <a:endParaRPr lang="sk-SK" dirty="0"/>
          </a:p>
        </p:txBody>
      </p:sp>
    </p:spTree>
    <p:extLst>
      <p:ext uri="{BB962C8B-B14F-4D97-AF65-F5344CB8AC3E}">
        <p14:creationId xmlns="" xmlns:p14="http://schemas.microsoft.com/office/powerpoint/2010/main" val="3893706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1107" y="159224"/>
            <a:ext cx="8596668" cy="632346"/>
          </a:xfrm>
        </p:spPr>
        <p:txBody>
          <a:bodyPr>
            <a:normAutofit fontScale="90000"/>
          </a:bodyPr>
          <a:lstStyle/>
          <a:p>
            <a:r>
              <a:rPr lang="sk-SK" b="1" dirty="0" smtClean="0"/>
              <a:t>        Vysvetlenie </a:t>
            </a:r>
            <a:r>
              <a:rPr lang="sk-SK" b="1" dirty="0"/>
              <a:t>základných pojmov</a:t>
            </a:r>
            <a:br>
              <a:rPr lang="sk-SK" b="1" dirty="0"/>
            </a:br>
            <a:endParaRPr lang="sk-SK" b="1" dirty="0"/>
          </a:p>
        </p:txBody>
      </p:sp>
      <p:sp>
        <p:nvSpPr>
          <p:cNvPr id="3" name="Zástupný symbol obsahu 2"/>
          <p:cNvSpPr>
            <a:spLocks noGrp="1"/>
          </p:cNvSpPr>
          <p:nvPr>
            <p:ph idx="1"/>
          </p:nvPr>
        </p:nvSpPr>
        <p:spPr>
          <a:xfrm>
            <a:off x="677334" y="900753"/>
            <a:ext cx="8596668" cy="5140610"/>
          </a:xfrm>
        </p:spPr>
        <p:txBody>
          <a:bodyPr>
            <a:normAutofit fontScale="92500" lnSpcReduction="10000"/>
          </a:bodyPr>
          <a:lstStyle/>
          <a:p>
            <a:pPr marL="0" indent="0" algn="ctr">
              <a:buNone/>
            </a:pPr>
            <a:r>
              <a:rPr lang="sk-SK" sz="2100" b="1" i="1" u="sng" dirty="0">
                <a:solidFill>
                  <a:schemeClr val="tx1"/>
                </a:solidFill>
              </a:rPr>
              <a:t>„(1) Kto si prisvojí cudziu vec tým, že sa jej zmocní a spôsobí tak malú škodu, potrestá sa odňatím slobody až na dva roky.“</a:t>
            </a:r>
            <a:endParaRPr lang="sk-SK" sz="2100" dirty="0">
              <a:solidFill>
                <a:schemeClr val="tx1"/>
              </a:solidFill>
            </a:endParaRPr>
          </a:p>
          <a:p>
            <a:endParaRPr lang="sk-SK" dirty="0"/>
          </a:p>
          <a:p>
            <a:pPr lvl="0"/>
            <a:r>
              <a:rPr lang="sk-SK" sz="1900" dirty="0">
                <a:solidFill>
                  <a:srgbClr val="FF0000"/>
                </a:solidFill>
              </a:rPr>
              <a:t>cudzou vecou </a:t>
            </a:r>
            <a:r>
              <a:rPr lang="sk-SK" sz="1900" dirty="0">
                <a:solidFill>
                  <a:schemeClr val="tx1"/>
                </a:solidFill>
              </a:rPr>
              <a:t>sa rozumie taká vec, ktorá nepatrí páchateľovi</a:t>
            </a:r>
          </a:p>
          <a:p>
            <a:pPr lvl="0"/>
            <a:r>
              <a:rPr lang="sk-SK" sz="1900" dirty="0">
                <a:solidFill>
                  <a:srgbClr val="FF0000"/>
                </a:solidFill>
              </a:rPr>
              <a:t>pre dokonanie trestného  činu nestačí</a:t>
            </a:r>
            <a:r>
              <a:rPr lang="sk-SK" sz="1900" dirty="0">
                <a:solidFill>
                  <a:schemeClr val="tx1"/>
                </a:solidFill>
              </a:rPr>
              <a:t>, </a:t>
            </a:r>
            <a:r>
              <a:rPr lang="sk-SK" sz="1900" dirty="0" smtClean="0">
                <a:solidFill>
                  <a:schemeClr val="tx1"/>
                </a:solidFill>
              </a:rPr>
              <a:t>aby napr</a:t>
            </a:r>
            <a:r>
              <a:rPr lang="sk-SK" sz="1900" dirty="0">
                <a:solidFill>
                  <a:schemeClr val="tx1"/>
                </a:solidFill>
              </a:rPr>
              <a:t>. páchateľ kopal zemiaky na </a:t>
            </a:r>
            <a:r>
              <a:rPr lang="sk-SK" sz="1900" dirty="0" smtClean="0">
                <a:solidFill>
                  <a:schemeClr val="tx1"/>
                </a:solidFill>
              </a:rPr>
              <a:t>Vašom poli</a:t>
            </a:r>
            <a:r>
              <a:rPr lang="sk-SK" sz="1900" dirty="0">
                <a:solidFill>
                  <a:schemeClr val="tx1"/>
                </a:solidFill>
              </a:rPr>
              <a:t>, ale trestný čin bude dokonaný až vtedy, keď si ich </a:t>
            </a:r>
            <a:r>
              <a:rPr lang="sk-SK" sz="1900" dirty="0">
                <a:solidFill>
                  <a:srgbClr val="FF0000"/>
                </a:solidFill>
              </a:rPr>
              <a:t>privlastní- zmocní sa ich </a:t>
            </a:r>
            <a:r>
              <a:rPr lang="sk-SK" sz="1900" dirty="0">
                <a:solidFill>
                  <a:schemeClr val="tx1"/>
                </a:solidFill>
              </a:rPr>
              <a:t>-  (nahádže ich do vreca a prehodí si ich cez plece)</a:t>
            </a:r>
          </a:p>
          <a:p>
            <a:pPr lvl="0"/>
            <a:r>
              <a:rPr lang="sk-SK" sz="1900" dirty="0">
                <a:solidFill>
                  <a:schemeClr val="tx1"/>
                </a:solidFill>
              </a:rPr>
              <a:t>ak si páchateľ privlastní cudziu vec tým že sa jej zmocní, dopustí sa trestného činu krádeže aj vtedy, keď krátko po čine poškodenému odcudzenú vec vráti alebo ak bol utekajúci páchateľ poškodeným dobehnutý a odcudzenú vec mu poškodený vzal späť</a:t>
            </a:r>
          </a:p>
          <a:p>
            <a:pPr lvl="0"/>
            <a:r>
              <a:rPr lang="sk-SK" sz="1900" dirty="0">
                <a:solidFill>
                  <a:schemeClr val="tx1"/>
                </a:solidFill>
              </a:rPr>
              <a:t>páchateľa TČ neospravedlňuje mylné presvedčenie, že vec, ktorú odcudzuje je bezcenná</a:t>
            </a:r>
          </a:p>
          <a:p>
            <a:pPr lvl="0"/>
            <a:r>
              <a:rPr lang="sk-SK" sz="1900" dirty="0">
                <a:solidFill>
                  <a:schemeClr val="tx1"/>
                </a:solidFill>
              </a:rPr>
              <a:t>u trestného činu krádeže podľa ods. 2 nie je jeho zákonným znakom spôsobenie </a:t>
            </a:r>
            <a:r>
              <a:rPr lang="sk-SK" sz="1900" dirty="0" smtClean="0">
                <a:solidFill>
                  <a:schemeClr val="tx1"/>
                </a:solidFill>
              </a:rPr>
              <a:t>škody (</a:t>
            </a:r>
            <a:r>
              <a:rPr lang="sk-SK" i="1" dirty="0" smtClean="0">
                <a:solidFill>
                  <a:schemeClr val="tx1"/>
                </a:solidFill>
              </a:rPr>
              <a:t>to </a:t>
            </a:r>
            <a:r>
              <a:rPr lang="sk-SK" i="1" dirty="0">
                <a:solidFill>
                  <a:schemeClr val="tx1"/>
                </a:solidFill>
              </a:rPr>
              <a:t>však neznamená, že hodnota páchateľom odcudzenej veci je úplne bezvýznamná pre posúdenie </a:t>
            </a:r>
            <a:r>
              <a:rPr lang="sk-SK" i="1" dirty="0" smtClean="0">
                <a:solidFill>
                  <a:schemeClr val="tx1"/>
                </a:solidFill>
              </a:rPr>
              <a:t>trestnosti)</a:t>
            </a:r>
            <a:endParaRPr lang="sk-SK" i="1" dirty="0">
              <a:solidFill>
                <a:schemeClr val="tx1"/>
              </a:solidFill>
            </a:endParaRPr>
          </a:p>
          <a:p>
            <a:endParaRPr lang="sk-SK" dirty="0"/>
          </a:p>
        </p:txBody>
      </p:sp>
      <p:pic>
        <p:nvPicPr>
          <p:cNvPr id="4" name="Obrázok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900811" y="159224"/>
            <a:ext cx="2162175" cy="2114550"/>
          </a:xfrm>
          <a:prstGeom prst="rect">
            <a:avLst/>
          </a:prstGeom>
        </p:spPr>
      </p:pic>
    </p:spTree>
    <p:extLst>
      <p:ext uri="{BB962C8B-B14F-4D97-AF65-F5344CB8AC3E}">
        <p14:creationId xmlns="" xmlns:p14="http://schemas.microsoft.com/office/powerpoint/2010/main" val="2779483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3645</TotalTime>
  <Words>4105</Words>
  <Application>Microsoft Office PowerPoint</Application>
  <PresentationFormat>Custom</PresentationFormat>
  <Paragraphs>455</Paragraphs>
  <Slides>68</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Fazeta</vt:lpstr>
      <vt:lpstr>Worksheet</vt:lpstr>
      <vt:lpstr>Slide 1</vt:lpstr>
      <vt:lpstr> Predmet trestného práva </vt:lpstr>
      <vt:lpstr>TRESTNÉ PRÁVO </vt:lpstr>
      <vt:lpstr>Slide 4</vt:lpstr>
      <vt:lpstr>                   Trestný zákon („TZ“) (Zák. č. 300/2005 Z.z. v znení neskorších predpisov) </vt:lpstr>
      <vt:lpstr>Základy trestnej zodpovednosti   základom trestnej zodpovednosti v trestnom práve je spáchanie trestného činu</vt:lpstr>
      <vt:lpstr>     Skutková podstata trestného činu </vt:lpstr>
      <vt:lpstr>  „Farmársky zákon“      §212, odst.2, písm. d) Trestného zákona </vt:lpstr>
      <vt:lpstr>        Vysvetlenie základných pojmov </vt:lpstr>
      <vt:lpstr>„d) takou vecou je vec z úrody z pozemku, ktorý patrí do poľnohospodárskeho pôdneho fondu, alebo drevo z pozemku, ktorý patrí do lesného pôdneho fondu, alebo ryba z rybníka s intenzívnym chovom „ </vt:lpstr>
      <vt:lpstr>ŠTATISTIKA  KRIMINALITY   PARAGRAF 212/2d  TRESTNÉHO ZÁKONA (tzv. Farmársky zákon)  ZA OBDOBIE  1.1.  -  31.12.2012 </vt:lpstr>
      <vt:lpstr>ŠTATISTIKA  KRIMINALITY  PARAGRAF 212/2d  TRESTNÉHO ZÁKONA   ( tzv. Farmársky zákon) ZA OBDOBIE  1.1.  -  31.12.2013 </vt:lpstr>
      <vt:lpstr> ŠTATISTIKA  KRIMINALITY   PARAGRAF 212/2d  TRESTNÉHO ZÁKONA (tzv. Farmársky zákon)  SLOVENSKÁ REPUBLIKA</vt:lpstr>
      <vt:lpstr>Počet osôb, ktorých vec bola  právoplatne  skončená   PARAGRAF 212/2d  TRESTNÉHO ZÁKONA (tzv. Farmársky zákon) </vt:lpstr>
      <vt:lpstr>Ako si zákonným spôsob chrániť svoj majetok </vt:lpstr>
      <vt:lpstr>Zadržanie a obmedzenie osobnej slobody podozrivej osoby (§85 ods. 2 a nasl. TZ) </vt:lpstr>
      <vt:lpstr>Krajná núdza (§24 TZ) </vt:lpstr>
      <vt:lpstr>Podmienky krajnej núdze </vt:lpstr>
      <vt:lpstr>Nejde o krajnú núdzu, ak:</vt:lpstr>
      <vt:lpstr>Nutná obrana (§25 TZ) </vt:lpstr>
      <vt:lpstr>Čo je to nutná obrana</vt:lpstr>
      <vt:lpstr>Kedy a ako možno použiť nutnú obranu</vt:lpstr>
      <vt:lpstr>Nejde o nutnú obranu: </vt:lpstr>
      <vt:lpstr>Zjavne neprimeraná nutná obrana a nutná obrana proti domnelému útoku</vt:lpstr>
      <vt:lpstr>Nutná obrana - zhrnutie</vt:lpstr>
      <vt:lpstr>Oprávnené použitie zbrane (§26 TZ)</vt:lpstr>
      <vt:lpstr>Použitie zbrane v obydlí</vt:lpstr>
      <vt:lpstr>Postup pred začatím trestného stíhania  (§196-198 TP) </vt:lpstr>
      <vt:lpstr>Slide 29</vt:lpstr>
      <vt:lpstr>Slide 30</vt:lpstr>
      <vt:lpstr>Prípravné konanie  začatie trestného stíhania -</vt:lpstr>
      <vt:lpstr>Slide 32</vt:lpstr>
      <vt:lpstr>Prípravné konanie vyšetrovanie  a skrátené vyšetrovanie  § 200-210 </vt:lpstr>
      <vt:lpstr>Slide 34</vt:lpstr>
      <vt:lpstr>Súhlas poškodeného §211 TP </vt:lpstr>
      <vt:lpstr>Zápisnica o výsluchu svedka – poškodeného I.</vt:lpstr>
      <vt:lpstr>Zápisnica o výsluchu svedka – poškodeného II.</vt:lpstr>
      <vt:lpstr>Zápisnica o výsluchu svedka –poškodeného III.</vt:lpstr>
      <vt:lpstr>Informácie pre poškodeného trestným činom </vt:lpstr>
      <vt:lpstr>Informácie pre poškodeného trestným činom</vt:lpstr>
      <vt:lpstr>INFORMÁCIA O PODMIENKACH ODŠKODŇOVANIA OSÔB POŠKODENÝCH  NÁSILNÝMI TRESTNÝMI ČINMI – I.</vt:lpstr>
      <vt:lpstr>INFORMÁCIA O PODMIENKACH ODŠKODŇOVANIA OSÔB POŠKODENÝCH  NÁSILNÝMI TRESTNÝMI ČINMI – II.</vt:lpstr>
      <vt:lpstr>Sankcia (právny následok spáchaného TČ - ukladá ho iba súd podľa TZ)</vt:lpstr>
      <vt:lpstr>TREST POVINNEJ PRÁCE</vt:lpstr>
      <vt:lpstr>Slide 45</vt:lpstr>
      <vt:lpstr>Zákon o poľnej stráži č. 255/1994 Z.z.</vt:lpstr>
      <vt:lpstr>Kto sa môže byť členom poľnej stráže </vt:lpstr>
      <vt:lpstr>Spôsobilosť na výkon funkcie člena PS</vt:lpstr>
      <vt:lpstr>Poľovná stráž</vt:lpstr>
      <vt:lpstr>Preukazovanie príslušnosti k poľnej stráži </vt:lpstr>
      <vt:lpstr>Oprávnenia člena poľnej stráže </vt:lpstr>
      <vt:lpstr>Použitie donucovacích prostriedkov členmi Poľnej stráže</vt:lpstr>
      <vt:lpstr>Povinnosti člena poľnej stráže</vt:lpstr>
      <vt:lpstr>Poľovníci  Psy a mačky</vt:lpstr>
      <vt:lpstr>Zákon č. 274/2009 Z.z. o poľovníctve Práva a povinnosti člena poľovníckej stráže      </vt:lpstr>
      <vt:lpstr>Pozemné stavby (§43a zákona č. 56/1976 Zb.)</vt:lpstr>
      <vt:lpstr>Ochrana a zlepšovanie životných podmienok zveri </vt:lpstr>
      <vt:lpstr>Priestupky</vt:lpstr>
      <vt:lpstr>Prvotné ošetrenie zveri po ulovení a predaj zveri a zveriny poľovníkmi </vt:lpstr>
      <vt:lpstr>Slide 60</vt:lpstr>
      <vt:lpstr>KDE HĽADAŤ  AKTUÁLNE PLATNÉ  ZÁKONY ?</vt:lpstr>
      <vt:lpstr>Slide 62</vt:lpstr>
      <vt:lpstr>Slide 63</vt:lpstr>
      <vt:lpstr>Slide 64</vt:lpstr>
      <vt:lpstr>Slide 65</vt:lpstr>
      <vt:lpstr>Slide 66</vt:lpstr>
      <vt:lpstr>ODBÚRANIE BYROKRACIE</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Farmársky zákon</dc:title>
  <dc:creator>Maria Podlesna</dc:creator>
  <cp:lastModifiedBy>mama</cp:lastModifiedBy>
  <cp:revision>71</cp:revision>
  <dcterms:created xsi:type="dcterms:W3CDTF">2014-07-14T14:17:15Z</dcterms:created>
  <dcterms:modified xsi:type="dcterms:W3CDTF">2014-07-23T12:49:33Z</dcterms:modified>
</cp:coreProperties>
</file>