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306" r:id="rId4"/>
    <p:sldId id="307" r:id="rId5"/>
    <p:sldId id="305" r:id="rId6"/>
    <p:sldId id="304" r:id="rId7"/>
    <p:sldId id="310" r:id="rId8"/>
    <p:sldId id="308" r:id="rId9"/>
    <p:sldId id="311" r:id="rId10"/>
    <p:sldId id="312" r:id="rId11"/>
    <p:sldId id="277" r:id="rId12"/>
    <p:sldId id="302" r:id="rId13"/>
    <p:sldId id="313" r:id="rId14"/>
    <p:sldId id="267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9" autoAdjust="0"/>
    <p:restoredTop sz="92724" autoAdjust="0"/>
  </p:normalViewPr>
  <p:slideViewPr>
    <p:cSldViewPr>
      <p:cViewPr varScale="1">
        <p:scale>
          <a:sx n="65" d="100"/>
          <a:sy n="65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E398-743C-4252-861C-715BA7C09B8E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6D15D-1187-433E-ABE4-2F67C6368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D15D-1187-433E-ABE4-2F67C63685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D15D-1187-433E-ABE4-2F67C63685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D15D-1187-433E-ABE4-2F67C63685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D15D-1187-433E-ABE4-2F67C63685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D15D-1187-433E-ABE4-2F67C63685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D15D-1187-433E-ABE4-2F67C63685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05BE-D640-4EAF-A74E-A223D130240A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FF56-9733-44ED-9DEF-28D15FF37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B6C7-0179-42C9-956C-1FD13A31C5F4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EF39-657B-4C84-A4AC-7EFE3FFD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327B-8366-442E-A11D-945A805C9E46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F3A2-3A42-4FD6-935C-2DEF72CAA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0AB8-AED8-4AC2-9722-89FC32313C4C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392D-7AE3-4708-BACE-CDC6DE1F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63BA-D6AC-4F68-9A8C-CED0AFE8D962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E765-BF46-4E9F-AA71-7A8E2FFC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60D5-039A-459F-BA51-155ACCB70640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51C1-2BF3-46E7-A504-7848A42D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783F-52AA-4C63-9FDE-505DF5A575B9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B5F7-1BD8-48B8-883A-83909BE4C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B802-68A4-4914-B6EB-A46D7060792A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4159-5D30-4020-B703-E58589D29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64EF-20B2-468C-A33A-2D8153C9ABC2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B55D-5823-49D1-8690-580EDCE36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F667-A74D-4CBD-82BD-1B7189CD5B7A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E915-0375-47CD-B3AF-C1FCFBDB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9E7E-6D63-4C6F-93E4-577F6FF4236A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6824-EC04-428E-B175-58B34E193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7D212-F25E-451A-B33D-419F61C25A50}" type="datetimeFigureOut">
              <a:rPr lang="sk-SK"/>
              <a:pPr>
                <a:defRPr/>
              </a:pPr>
              <a:t>29. 10. 2014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AA444-4E9E-4420-ADB6-A3D90702C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stara%20plocha/FOTKY/propaga&#269;n&#233;%20foto/mlieko,%20syr%20a%20vajcia.pn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cotrend@ecotrend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edajzdvora.sk/" TargetMode="External"/><Relationship Id="rId4" Type="http://schemas.openxmlformats.org/officeDocument/2006/relationships/hyperlink" Target="http://www.ecotrend.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z="7200" b="1" dirty="0" smtClean="0"/>
              <a:t>Podpora živočíšnej výroby v návrhu PRV 2014-2020</a:t>
            </a:r>
            <a:br>
              <a:rPr lang="sk-SK" sz="7200" b="1" dirty="0" smtClean="0"/>
            </a:br>
            <a:endParaRPr lang="en-US" sz="7200" b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9063" y="4357688"/>
            <a:ext cx="4857750" cy="1643062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b="1" dirty="0" smtClean="0">
                <a:solidFill>
                  <a:schemeClr val="tx1"/>
                </a:solidFill>
              </a:rPr>
              <a:t>Zuzana Homolová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b="1" dirty="0" smtClean="0">
                <a:solidFill>
                  <a:schemeClr val="tx1"/>
                </a:solidFill>
              </a:rPr>
              <a:t>EKOTREND Slovakia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b="1" dirty="0" smtClean="0">
                <a:solidFill>
                  <a:schemeClr val="tx1"/>
                </a:solidFill>
              </a:rPr>
              <a:t>M.Hlaváčka 21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b="1" dirty="0" smtClean="0">
                <a:solidFill>
                  <a:schemeClr val="tx1"/>
                </a:solidFill>
              </a:rPr>
              <a:t> 05401 Levoča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445647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Seminár Plemenitba Budimír, Košice 24.10.2014</a:t>
            </a:r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929718" cy="5929353"/>
          </a:xfrm>
        </p:spPr>
        <p:txBody>
          <a:bodyPr/>
          <a:lstStyle/>
          <a:p>
            <a:pPr algn="l"/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4000" b="1" dirty="0" smtClean="0"/>
              <a:t>Projektové podpory </a:t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3200" i="1" dirty="0" smtClean="0"/>
              <a:t>- </a:t>
            </a:r>
            <a:r>
              <a:rPr lang="sk-SK" sz="3200" dirty="0" smtClean="0"/>
              <a:t>Ekologické poľnohospodárstvo </a:t>
            </a:r>
            <a:br>
              <a:rPr lang="sk-SK" sz="3200" dirty="0" smtClean="0"/>
            </a:br>
            <a:r>
              <a:rPr lang="sk-SK" sz="3200" dirty="0" smtClean="0"/>
              <a:t>- Platby týkajúce sa sústavy NATURA 2000 </a:t>
            </a:r>
            <a:br>
              <a:rPr lang="sk-SK" sz="3200" dirty="0" smtClean="0"/>
            </a:br>
            <a:r>
              <a:rPr lang="sk-SK" sz="3200" dirty="0" smtClean="0"/>
              <a:t>- Platby pre oblasti s prírodnými alebo inými obmedzeniami </a:t>
            </a:r>
            <a:br>
              <a:rPr lang="sk-SK" sz="3200" dirty="0" smtClean="0"/>
            </a:br>
            <a:r>
              <a:rPr lang="sk-SK" sz="3200" dirty="0" smtClean="0"/>
              <a:t>- Dobré životné podmienky zvierat </a:t>
            </a:r>
            <a:br>
              <a:rPr lang="sk-SK" sz="3200" dirty="0" smtClean="0"/>
            </a:br>
            <a:r>
              <a:rPr lang="sk-SK" sz="3200" dirty="0" smtClean="0"/>
              <a:t>-</a:t>
            </a:r>
            <a:r>
              <a:rPr lang="it-IT" sz="3200" dirty="0" smtClean="0"/>
              <a:t> Lesnícko-evironmentálne a klimatické služby a ochrana lesov </a:t>
            </a:r>
            <a:r>
              <a:rPr lang="sk-SK" sz="3200" dirty="0" smtClean="0"/>
              <a:t>                                                                               - Spolupráca </a:t>
            </a:r>
            <a:br>
              <a:rPr lang="sk-SK" sz="3200" dirty="0" smtClean="0"/>
            </a:br>
            <a:r>
              <a:rPr lang="sk-SK" sz="3200" dirty="0" smtClean="0"/>
              <a:t>- Riadenie rizík </a:t>
            </a:r>
            <a:br>
              <a:rPr lang="sk-SK" sz="3200" dirty="0" smtClean="0"/>
            </a:br>
            <a:r>
              <a:rPr lang="sk-SK" sz="3200" dirty="0" smtClean="0"/>
              <a:t>- LEADER </a:t>
            </a:r>
            <a:br>
              <a:rPr lang="sk-SK" sz="3200" dirty="0" smtClean="0"/>
            </a:br>
            <a:r>
              <a:rPr lang="sk-SK" sz="3200" dirty="0" smtClean="0"/>
              <a:t>- Technická pomoc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en-US" sz="2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144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6643710"/>
          </a:xfrm>
        </p:spPr>
        <p:txBody>
          <a:bodyPr/>
          <a:lstStyle/>
          <a:p>
            <a:pPr algn="l"/>
            <a:r>
              <a:rPr lang="sk-SK" sz="2000" b="1" i="1" u="sng" dirty="0" smtClean="0">
                <a:solidFill>
                  <a:srgbClr val="FF0000"/>
                </a:solidFill>
              </a:rPr>
              <a:t/>
            </a:r>
            <a:br>
              <a:rPr lang="sk-SK" sz="2000" b="1" i="1" u="sng" dirty="0" smtClean="0">
                <a:solidFill>
                  <a:srgbClr val="FF0000"/>
                </a:solidFill>
              </a:rPr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400" b="1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6643710"/>
          </a:xfrm>
        </p:spPr>
        <p:txBody>
          <a:bodyPr/>
          <a:lstStyle/>
          <a:p>
            <a:pPr algn="l"/>
            <a:r>
              <a:rPr lang="sk-SK" sz="2000" b="1" i="1" u="sng" dirty="0" smtClean="0">
                <a:solidFill>
                  <a:srgbClr val="FF0000"/>
                </a:solidFill>
              </a:rPr>
              <a:t/>
            </a:r>
            <a:br>
              <a:rPr lang="sk-SK" sz="2000" b="1" i="1" u="sng" dirty="0" smtClean="0">
                <a:solidFill>
                  <a:srgbClr val="FF0000"/>
                </a:solidFill>
              </a:rPr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400" b="1" dirty="0" smtClean="0"/>
              <a:t> </a:t>
            </a:r>
            <a:r>
              <a:rPr lang="sk-SK" sz="2000" b="1" dirty="0" smtClean="0"/>
              <a:t>MINIMÁLNE POŽIADAVKY </a:t>
            </a:r>
            <a:r>
              <a:rPr lang="sk-SK" sz="2000" dirty="0" smtClean="0"/>
              <a:t>na</a:t>
            </a:r>
            <a:r>
              <a:rPr lang="sk-SK" sz="2000" b="1" dirty="0" smtClean="0"/>
              <a:t> </a:t>
            </a:r>
            <a:r>
              <a:rPr lang="sk-SK" sz="2000" dirty="0" smtClean="0"/>
              <a:t>vybavenie potravinárskych prevádzkarní na výrobu a predaj tradičných potravín a na priame dodávanie malého množstva potravín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prívod </a:t>
            </a:r>
            <a:r>
              <a:rPr lang="sk-SK" sz="2000" b="1" dirty="0" smtClean="0"/>
              <a:t>tečúcej teplej vody</a:t>
            </a:r>
            <a:r>
              <a:rPr lang="sk-SK" sz="2000" dirty="0" smtClean="0"/>
              <a:t> zohriatej najmenej na 45°C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prívod tečúcej </a:t>
            </a:r>
            <a:r>
              <a:rPr lang="sk-SK" sz="2000" b="1" dirty="0" smtClean="0"/>
              <a:t>studenej pitnej vody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nádoby na odpad na mieste s </a:t>
            </a:r>
            <a:r>
              <a:rPr lang="sk-SK" sz="2000" b="1" dirty="0" smtClean="0"/>
              <a:t>pevným povrchom</a:t>
            </a:r>
            <a:r>
              <a:rPr lang="sk-SK" sz="2000" dirty="0" smtClean="0"/>
              <a:t>, aby sa dalo udržiavať </a:t>
            </a:r>
            <a:r>
              <a:rPr lang="sk-SK" sz="2000" b="1" dirty="0" smtClean="0"/>
              <a:t>v čistote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priestory na osobnú hygienu zamestnancov – </a:t>
            </a:r>
            <a:r>
              <a:rPr lang="sk-SK" sz="2000" b="1" dirty="0" smtClean="0"/>
              <a:t>záchody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záchody musia byť </a:t>
            </a:r>
            <a:r>
              <a:rPr lang="sk-SK" sz="2000" b="1" dirty="0" smtClean="0"/>
              <a:t>osobitne vetrané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b="1" dirty="0" smtClean="0"/>
              <a:t> </a:t>
            </a:r>
            <a:r>
              <a:rPr lang="sk-SK" sz="2000" dirty="0" smtClean="0"/>
              <a:t>- v </a:t>
            </a:r>
            <a:r>
              <a:rPr lang="sk-SK" sz="2000" b="1" dirty="0" smtClean="0"/>
              <a:t>predsieni </a:t>
            </a:r>
            <a:r>
              <a:rPr lang="sk-SK" sz="2000" dirty="0" smtClean="0"/>
              <a:t>záchodu musí byť </a:t>
            </a:r>
            <a:r>
              <a:rPr lang="sk-SK" sz="2000" b="1" dirty="0" smtClean="0"/>
              <a:t>umývadlo s prívodom tečúcej teplej vody</a:t>
            </a:r>
            <a:r>
              <a:rPr lang="sk-SK" sz="2000" dirty="0" smtClean="0"/>
              <a:t> zahriatej najmenej na 45°C a prívodom </a:t>
            </a:r>
            <a:r>
              <a:rPr lang="sk-SK" sz="2000" b="1" dirty="0" smtClean="0"/>
              <a:t>tečúcej studenej pitnej vody</a:t>
            </a:r>
            <a:r>
              <a:rPr lang="sk-SK" sz="2000" dirty="0" smtClean="0"/>
              <a:t>, tekuté mydlo, papierové utierky, uterák alebo sušič a uzatvárateľná nádoba na odpad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vhodné priestory a podmienky na </a:t>
            </a:r>
            <a:r>
              <a:rPr lang="sk-SK" sz="2000" b="1" dirty="0" smtClean="0"/>
              <a:t>prezliekanie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stavebne a prevádzkovo oddelená od bytových priestorov, pričom svetlá </a:t>
            </a:r>
            <a:r>
              <a:rPr lang="sk-SK" sz="2000" b="1" dirty="0" smtClean="0"/>
              <a:t>výška miestností </a:t>
            </a:r>
            <a:r>
              <a:rPr lang="sk-SK" sz="2000" dirty="0" smtClean="0"/>
              <a:t>predajne musí byť </a:t>
            </a:r>
            <a:r>
              <a:rPr lang="sk-SK" sz="2000" b="1" dirty="0" smtClean="0"/>
              <a:t>najmenej 2,6 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vstup do predajne sa musí prevádzkovo </a:t>
            </a:r>
            <a:r>
              <a:rPr lang="sk-SK" sz="2000" b="1" dirty="0" smtClean="0"/>
              <a:t>oddeliť </a:t>
            </a:r>
            <a:r>
              <a:rPr lang="sk-SK" sz="2000" dirty="0" smtClean="0"/>
              <a:t>pre príjem potravín a vstup pre zákazníkov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</a:t>
            </a:r>
            <a:r>
              <a:rPr lang="sk-SK" sz="2000" b="1" dirty="0" smtClean="0"/>
              <a:t>sklady</a:t>
            </a:r>
            <a:r>
              <a:rPr lang="sk-SK" sz="2000" dirty="0" smtClean="0"/>
              <a:t> sa môžu nahradiť chladničkami a mrazničkami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- lahôdkarenské výrobky a nebalené cukrárske výrobky sa musia </a:t>
            </a:r>
            <a:r>
              <a:rPr lang="sk-SK" sz="2000" b="1" dirty="0" smtClean="0"/>
              <a:t>oddelene umiestniť</a:t>
            </a:r>
            <a:r>
              <a:rPr lang="sk-SK" sz="2000" dirty="0" smtClean="0"/>
              <a:t> a musí byť zabezpečené chladenie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5214973"/>
          </a:xfrm>
        </p:spPr>
        <p:txBody>
          <a:bodyPr/>
          <a:lstStyle/>
          <a:p>
            <a:r>
              <a:rPr lang="sk-SK" sz="4800" b="1" dirty="0" smtClean="0"/>
              <a:t>Budúcnosť ?!?!</a:t>
            </a:r>
            <a:br>
              <a:rPr lang="sk-SK" sz="4800" b="1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endParaRPr lang="en-US" sz="24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9063" y="4357688"/>
            <a:ext cx="4857750" cy="16430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  <p:pic>
        <p:nvPicPr>
          <p:cNvPr id="6" name="Content Placeholder 17" descr="perníče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976271"/>
            <a:ext cx="6786610" cy="588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521497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ĎAKUJEM ZA POZORNOSŤ</a:t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Zuzana Homolová</a:t>
            </a:r>
            <a:br>
              <a:rPr lang="sk-SK" sz="4000" dirty="0" smtClean="0"/>
            </a:br>
            <a:r>
              <a:rPr lang="sk-SK" sz="4000" u="sng" dirty="0" smtClean="0">
                <a:hlinkClick r:id="rId3"/>
              </a:rPr>
              <a:t>ecotrend@ecotrend.sk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>
                <a:hlinkClick r:id="rId4"/>
              </a:rPr>
              <a:t>www.</a:t>
            </a:r>
            <a:r>
              <a:rPr lang="sk-SK" sz="4000" u="sng" dirty="0" smtClean="0">
                <a:hlinkClick r:id="rId4"/>
              </a:rPr>
              <a:t>ecotrend.sk</a:t>
            </a:r>
            <a:r>
              <a:rPr lang="sk-SK" sz="4000" u="sng" dirty="0" smtClean="0"/>
              <a:t/>
            </a:r>
            <a:br>
              <a:rPr lang="sk-SK" sz="4000" u="sng" dirty="0" smtClean="0"/>
            </a:br>
            <a:r>
              <a:rPr lang="sk-SK" sz="4000" u="sng" dirty="0" smtClean="0">
                <a:hlinkClick r:id="rId5"/>
              </a:rPr>
              <a:t>www.predajzdvora.sk</a:t>
            </a:r>
            <a:r>
              <a:rPr lang="sk-SK" sz="4000" u="sng" dirty="0" smtClean="0"/>
              <a:t/>
            </a:r>
            <a:br>
              <a:rPr lang="sk-SK" sz="4000" u="sng" dirty="0" smtClean="0"/>
            </a:br>
            <a:r>
              <a:rPr lang="sk-SK" sz="4000" u="sng" dirty="0" smtClean="0"/>
              <a:t>Tel: +421 905 580 141 </a:t>
            </a:r>
            <a:r>
              <a:rPr lang="sk-SK" sz="4000" dirty="0" smtClean="0"/>
              <a:t/>
            </a:r>
            <a:br>
              <a:rPr lang="sk-SK" sz="4000" dirty="0" smtClean="0"/>
            </a:br>
            <a:endParaRPr lang="en-US" sz="4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9063" y="4357688"/>
            <a:ext cx="4857750" cy="16430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0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857915"/>
          </a:xfrm>
        </p:spPr>
        <p:txBody>
          <a:bodyPr/>
          <a:lstStyle/>
          <a:p>
            <a:pPr algn="l"/>
            <a:r>
              <a:rPr lang="sk-SK" sz="5400" b="1" dirty="0" smtClean="0"/>
              <a:t>www.mpsr.sk</a:t>
            </a:r>
            <a:r>
              <a:rPr lang="sk-SK" sz="2800" dirty="0" smtClean="0"/>
              <a:t> </a:t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„Na Slovensku momentálne pôsobí 24 463 fariem, ktoré obhospodarujú celkovo 1 895 500 ha poľnohospodárskej pôdy. </a:t>
            </a:r>
            <a:r>
              <a:rPr lang="sk-SK" sz="2800" b="1" dirty="0" smtClean="0"/>
              <a:t>Takmer 90 % z celkového počtu fariem tvoria drobní pestovatelia a chovatelia hospodárskych zvierat. </a:t>
            </a:r>
            <a:r>
              <a:rPr lang="sk-SK" sz="2800" dirty="0" smtClean="0"/>
              <a:t>Naše poľnohospodárstvo dnes zápasí s úbytkom zamestnanosti, nízkou produktivitou práce a dosahovanou nízkou pridanou hodnotou poľnohospodárskej výroby. </a:t>
            </a:r>
            <a:br>
              <a:rPr lang="sk-SK" sz="2800" dirty="0" smtClean="0"/>
            </a:br>
            <a:r>
              <a:rPr lang="sk-SK" sz="2800" u="sng" dirty="0" smtClean="0"/>
              <a:t>Nová koncepcia povedie k stabilizácii a zlepšeniu v sektore, čo ocenia najmä farmári, ale aj potravinári</a:t>
            </a:r>
            <a:r>
              <a:rPr lang="sk-SK" sz="2800" dirty="0" smtClean="0"/>
              <a:t>.“</a:t>
            </a:r>
            <a:br>
              <a:rPr lang="sk-SK" sz="2800" dirty="0" smtClean="0"/>
            </a:br>
            <a:endParaRPr lang="en-US" sz="28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0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857915"/>
          </a:xfrm>
        </p:spPr>
        <p:txBody>
          <a:bodyPr/>
          <a:lstStyle/>
          <a:p>
            <a:pPr lvl="0" algn="l"/>
            <a:r>
              <a:rPr lang="sk-SK" sz="4000" b="1" dirty="0" smtClean="0"/>
              <a:t>vidiek</a:t>
            </a:r>
            <a:r>
              <a:rPr lang="sk-SK" sz="4000" dirty="0" smtClean="0"/>
              <a:t> je priestor mimo mestského osídlenia tradične zameraný na poľnohospodárstvo a typickým spôsob obživy, štýlom života a kultúrou   </a:t>
            </a:r>
            <a:br>
              <a:rPr lang="sk-SK" sz="4000" dirty="0" smtClean="0"/>
            </a:br>
            <a:r>
              <a:rPr lang="sk-SK" sz="4000" b="1" dirty="0" smtClean="0"/>
              <a:t>dedina</a:t>
            </a:r>
            <a:r>
              <a:rPr lang="sk-SK" sz="4000" dirty="0" smtClean="0"/>
              <a:t> je sídlo, kde prevažuje poľnohospodárstvo a primárna výroba potravín 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en-US" sz="28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0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286147"/>
          </a:xfrm>
        </p:spPr>
        <p:txBody>
          <a:bodyPr/>
          <a:lstStyle/>
          <a:p>
            <a:pPr algn="l"/>
            <a:r>
              <a:rPr lang="sk-SK" sz="4000" b="1" i="1" dirty="0" smtClean="0"/>
              <a:t>FAO – organizácia OSN pre výživu a poľnohospodárstvo</a:t>
            </a:r>
            <a:r>
              <a:rPr lang="sk-SK" sz="1600" b="1" i="1" u="sng" dirty="0" smtClean="0">
                <a:solidFill>
                  <a:srgbClr val="FF0000"/>
                </a:solidFill>
              </a:rPr>
              <a:t/>
            </a:r>
            <a:br>
              <a:rPr lang="sk-SK" sz="1600" b="1" i="1" u="sng" dirty="0" smtClean="0">
                <a:solidFill>
                  <a:srgbClr val="FF0000"/>
                </a:solidFill>
              </a:rPr>
            </a:br>
            <a:r>
              <a:rPr lang="sk-SK" sz="2800" dirty="0" smtClean="0"/>
              <a:t>rok 2014 vyhlásila za </a:t>
            </a:r>
            <a:br>
              <a:rPr lang="sk-SK" sz="2800" dirty="0" smtClean="0"/>
            </a:br>
            <a:r>
              <a:rPr lang="sk-SK" sz="4000" b="1" u="sng" dirty="0" smtClean="0"/>
              <a:t>Medzinárodný rok rodinných fariem</a:t>
            </a:r>
            <a:r>
              <a:rPr lang="sk-SK" sz="1600" dirty="0" smtClean="0"/>
              <a:t/>
            </a:r>
            <a:br>
              <a:rPr lang="sk-SK" sz="1600" dirty="0" smtClean="0"/>
            </a:br>
            <a:endParaRPr lang="en-US" sz="28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9063" y="4357688"/>
            <a:ext cx="4857750" cy="16430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  <p:pic>
        <p:nvPicPr>
          <p:cNvPr id="6" name="Content Placeholder 4" descr="logo v slovenč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3286124"/>
            <a:ext cx="835821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43852" cy="5357849"/>
          </a:xfrm>
        </p:spPr>
        <p:txBody>
          <a:bodyPr/>
          <a:lstStyle/>
          <a:p>
            <a:pPr algn="l"/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  <p:pic>
        <p:nvPicPr>
          <p:cNvPr id="6" name="Content Placeholder 3" descr="ale je tu krás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285728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929718" cy="5357849"/>
          </a:xfrm>
        </p:spPr>
        <p:txBody>
          <a:bodyPr/>
          <a:lstStyle/>
          <a:p>
            <a:pPr algn="l"/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4000" b="1" dirty="0" smtClean="0"/>
              <a:t>Pravdepodobná odpora na rok 2015 na plochu – pravidlá :</a:t>
            </a:r>
            <a:br>
              <a:rPr lang="sk-SK" sz="4000" b="1" dirty="0" smtClean="0"/>
            </a:br>
            <a:r>
              <a:rPr lang="sk-SK" sz="3600" b="1" dirty="0" smtClean="0"/>
              <a:t>- </a:t>
            </a:r>
            <a:r>
              <a:rPr lang="sk-SK" sz="3200" dirty="0" smtClean="0"/>
              <a:t>celková výmera obhospodarovanej pôdy musí byť viac ako 1 ha, pričom ani jedna plocha nesmie byť menšia ako 0,3 ha</a:t>
            </a:r>
            <a:br>
              <a:rPr lang="sk-SK" sz="3200" dirty="0" smtClean="0"/>
            </a:br>
            <a:r>
              <a:rPr lang="sk-SK" sz="3200" dirty="0" smtClean="0"/>
              <a:t>- priame platby :</a:t>
            </a:r>
            <a:br>
              <a:rPr lang="sk-SK" sz="3200" dirty="0" smtClean="0"/>
            </a:br>
            <a:r>
              <a:rPr lang="sk-SK" sz="3200" dirty="0" smtClean="0"/>
              <a:t> • základná platba na plochu vo výške 130 EUR/ha; </a:t>
            </a:r>
            <a:br>
              <a:rPr lang="sk-SK" sz="3200" dirty="0" smtClean="0"/>
            </a:br>
            <a:r>
              <a:rPr lang="sk-SK" sz="3200" dirty="0" smtClean="0"/>
              <a:t> • greeningová platba vo výške 70 EUR/ha; </a:t>
            </a:r>
            <a:br>
              <a:rPr lang="sk-SK" sz="3200" dirty="0" smtClean="0"/>
            </a:br>
            <a:r>
              <a:rPr lang="sk-SK" sz="3200" dirty="0" smtClean="0"/>
              <a:t> • platba na znevýhodnené oblasti vo výške od 25 do 122 EUR/ha (podľa kategórie znevýhodnenia a typu výroby);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en-US" sz="2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929718" cy="5357849"/>
          </a:xfrm>
        </p:spPr>
        <p:txBody>
          <a:bodyPr/>
          <a:lstStyle/>
          <a:p>
            <a:pPr algn="l"/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4000" b="1" dirty="0" smtClean="0"/>
              <a:t>Podpora živočíšnej výroby: </a:t>
            </a:r>
            <a:br>
              <a:rPr lang="sk-SK" sz="4000" b="1" dirty="0" smtClean="0"/>
            </a:br>
            <a:r>
              <a:rPr lang="sk-SK" sz="4000" b="1" dirty="0" smtClean="0"/>
              <a:t>(návrh na rok 2015)</a:t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pl-PL" sz="3200" dirty="0" smtClean="0"/>
              <a:t>- na dojnice vo výške 373 EUR/VDJ; </a:t>
            </a:r>
            <a:br>
              <a:rPr lang="pl-PL" sz="3200" dirty="0" smtClean="0"/>
            </a:br>
            <a:r>
              <a:rPr lang="pl-PL" sz="3200" dirty="0" smtClean="0"/>
              <a:t>-</a:t>
            </a:r>
            <a:r>
              <a:rPr lang="sk-SK" sz="3200" dirty="0" smtClean="0"/>
              <a:t> na dojčiace kravy vo výške 100 EUR/VDJ; </a:t>
            </a:r>
            <a:br>
              <a:rPr lang="sk-SK" sz="3200" dirty="0" smtClean="0"/>
            </a:br>
            <a:r>
              <a:rPr lang="sk-SK" sz="3200" dirty="0" smtClean="0"/>
              <a:t>-  ostatného mäs. dobytka vo výške 161 EUR/VDJ; </a:t>
            </a:r>
            <a:br>
              <a:rPr lang="sk-SK" sz="3200" dirty="0" smtClean="0"/>
            </a:br>
            <a:r>
              <a:rPr lang="sk-SK" sz="3200" dirty="0" smtClean="0"/>
              <a:t>- oviec a kôz, vo výške 146 EUR/VDJ; </a:t>
            </a:r>
            <a:r>
              <a:rPr lang="sk-SK" sz="3200" dirty="0" smtClean="0">
                <a:solidFill>
                  <a:srgbClr val="FF0000"/>
                </a:solidFill>
              </a:rPr>
              <a:t/>
            </a:r>
            <a:br>
              <a:rPr lang="sk-SK" sz="3200" dirty="0" smtClean="0">
                <a:solidFill>
                  <a:srgbClr val="FF0000"/>
                </a:solidFill>
              </a:rPr>
            </a:br>
            <a:r>
              <a:rPr lang="sk-SK" sz="3200" dirty="0" smtClean="0"/>
              <a:t>-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dirty="0" smtClean="0"/>
              <a:t>ošípaných vo výške 250 EUR/VDJ; </a:t>
            </a:r>
            <a:br>
              <a:rPr lang="sk-SK" sz="3200" dirty="0" smtClean="0"/>
            </a:br>
            <a:r>
              <a:rPr lang="sk-SK" sz="3200" dirty="0" smtClean="0"/>
              <a:t>- výkrmu ošípaných vo výške 39,20 EUR/VDJ; </a:t>
            </a:r>
            <a:br>
              <a:rPr lang="sk-SK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en-US" sz="2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929718" cy="5929353"/>
          </a:xfrm>
        </p:spPr>
        <p:txBody>
          <a:bodyPr/>
          <a:lstStyle/>
          <a:p>
            <a:pPr algn="l"/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4000" b="1" dirty="0" smtClean="0"/>
              <a:t>Podpora v rastlinnej výrobe sa sústreďujeme hlavne na : </a:t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pl-PL" sz="4000" dirty="0" smtClean="0"/>
              <a:t>•produkciu ovocia, kde by mala byť podpora od 134 EUR/ha do 767 EUR/ha </a:t>
            </a:r>
            <a:br>
              <a:rPr lang="pl-PL" sz="4000" dirty="0" smtClean="0"/>
            </a:br>
            <a:r>
              <a:rPr lang="pl-PL" sz="4000" dirty="0" smtClean="0"/>
              <a:t>•produkciu zeleniny, kde by mala byť podpora od 197 EUR/ha do 665 EUR/ha </a:t>
            </a:r>
            <a:br>
              <a:rPr lang="pl-PL" sz="4000" dirty="0" smtClean="0"/>
            </a:br>
            <a:r>
              <a:rPr lang="sk-SK" sz="4000" dirty="0" smtClean="0"/>
              <a:t>•pestovanie viniča, kde by mala byť podpora od 593 EUR/ha do 686 EUR/ha </a:t>
            </a:r>
            <a:br>
              <a:rPr lang="sk-SK" sz="4000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en-US" sz="2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5518" t="13466" r="16008" b="6403"/>
          <a:stretch>
            <a:fillRect/>
          </a:stretch>
        </p:blipFill>
        <p:spPr bwMode="auto">
          <a:xfrm>
            <a:off x="0" y="100013"/>
            <a:ext cx="9144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929718" cy="5929353"/>
          </a:xfrm>
        </p:spPr>
        <p:txBody>
          <a:bodyPr/>
          <a:lstStyle/>
          <a:p>
            <a:pPr algn="l"/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4000" b="1" dirty="0" smtClean="0"/>
              <a:t>Projektové podpory</a:t>
            </a:r>
            <a:br>
              <a:rPr lang="sk-SK" sz="4000" b="1" dirty="0" smtClean="0"/>
            </a:br>
            <a:r>
              <a:rPr lang="sk-SK" sz="4000" b="1" dirty="0" smtClean="0"/>
              <a:t> </a:t>
            </a:r>
            <a:br>
              <a:rPr lang="sk-SK" sz="4000" b="1" dirty="0" smtClean="0"/>
            </a:br>
            <a:r>
              <a:rPr lang="sk-SK" sz="2800" b="1" dirty="0" smtClean="0"/>
              <a:t>- </a:t>
            </a:r>
            <a:r>
              <a:rPr lang="sk-SK" sz="3200" dirty="0" smtClean="0"/>
              <a:t>Prenos znalostí a informačné akcie </a:t>
            </a:r>
            <a:br>
              <a:rPr lang="sk-SK" sz="3200" dirty="0" smtClean="0"/>
            </a:br>
            <a:r>
              <a:rPr lang="sk-SK" sz="3200" dirty="0" smtClean="0"/>
              <a:t>- Poradenské služby </a:t>
            </a:r>
            <a:r>
              <a:rPr lang="sk-SK" sz="3200" i="1" dirty="0" smtClean="0"/>
              <a:t/>
            </a:r>
            <a:br>
              <a:rPr lang="sk-SK" sz="3200" i="1" dirty="0" smtClean="0"/>
            </a:br>
            <a:r>
              <a:rPr lang="sk-SK" sz="3200" dirty="0" smtClean="0"/>
              <a:t>-</a:t>
            </a:r>
            <a:r>
              <a:rPr lang="pt-BR" sz="3200" dirty="0" smtClean="0"/>
              <a:t> Investície do hmotného majetku </a:t>
            </a:r>
            <a:br>
              <a:rPr lang="pt-BR" sz="3200" dirty="0" smtClean="0"/>
            </a:br>
            <a:r>
              <a:rPr lang="sk-SK" sz="3200" dirty="0" smtClean="0"/>
              <a:t>- Obnova potenciálu poľnohospodárskej výroby </a:t>
            </a:r>
            <a:br>
              <a:rPr lang="sk-SK" sz="3200" dirty="0" smtClean="0"/>
            </a:br>
            <a:r>
              <a:rPr lang="sk-SK" sz="3200" dirty="0" smtClean="0"/>
              <a:t>-</a:t>
            </a:r>
            <a:r>
              <a:rPr lang="pl-PL" sz="3200" dirty="0" smtClean="0"/>
              <a:t> Podpora mladých farmárov, malých fariem a podnikania </a:t>
            </a:r>
            <a:br>
              <a:rPr lang="pl-PL" sz="3200" dirty="0" smtClean="0"/>
            </a:br>
            <a:r>
              <a:rPr lang="pl-PL" sz="3200" dirty="0" smtClean="0"/>
              <a:t>-</a:t>
            </a:r>
            <a:r>
              <a:rPr lang="sk-SK" sz="3200" dirty="0" smtClean="0"/>
              <a:t> Základné služby a obnova dedín vo vidieckych oblastiach </a:t>
            </a:r>
            <a:br>
              <a:rPr lang="sk-SK" sz="3200" dirty="0" smtClean="0"/>
            </a:br>
            <a:r>
              <a:rPr lang="sk-SK" sz="3200" dirty="0" smtClean="0"/>
              <a:t>- Investície do rozvoja lesných oblastí </a:t>
            </a:r>
            <a:br>
              <a:rPr lang="sk-SK" sz="3200" dirty="0" smtClean="0"/>
            </a:br>
            <a:r>
              <a:rPr lang="sk-SK" sz="3200" dirty="0" smtClean="0"/>
              <a:t>-</a:t>
            </a:r>
            <a:r>
              <a:rPr lang="pl-PL" sz="3200" dirty="0" smtClean="0"/>
              <a:t> Zakladanie skupín a organizácií výrobcov </a:t>
            </a:r>
            <a:br>
              <a:rPr lang="pl-PL" sz="3200" dirty="0" smtClean="0"/>
            </a:br>
            <a:r>
              <a:rPr lang="pl-PL" sz="3200" dirty="0" smtClean="0"/>
              <a:t>-</a:t>
            </a:r>
            <a:r>
              <a:rPr lang="sk-SK" sz="3200" dirty="0" smtClean="0"/>
              <a:t> Agroenvironmentálno-klimatické opatrenie </a:t>
            </a:r>
            <a:r>
              <a:rPr lang="sk-SK" sz="2800" b="1" i="1" dirty="0" smtClean="0"/>
              <a:t/>
            </a:r>
            <a:br>
              <a:rPr lang="sk-SK" sz="2800" b="1" i="1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en-US" sz="2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3929063" y="6812280"/>
            <a:ext cx="4857750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BlokTextu 6"/>
          <p:cNvSpPr txBox="1">
            <a:spLocks noChangeArrowheads="1"/>
          </p:cNvSpPr>
          <p:nvPr/>
        </p:nvSpPr>
        <p:spPr bwMode="auto">
          <a:xfrm>
            <a:off x="165100" y="6503988"/>
            <a:ext cx="234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 smtClean="0">
              <a:latin typeface="Calibri" pitchFamily="34" charset="0"/>
            </a:endParaRPr>
          </a:p>
          <a:p>
            <a:r>
              <a:rPr lang="sk-SK" sz="1700" dirty="0" smtClean="0">
                <a:latin typeface="Calibri" pitchFamily="34" charset="0"/>
              </a:rPr>
              <a:t> 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81</Words>
  <Application>Microsoft Office PowerPoint</Application>
  <PresentationFormat>On-screen Show (4:3)</PresentationFormat>
  <Paragraphs>49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Motív Office</vt:lpstr>
      <vt:lpstr>Podpora živočíšnej výroby v návrhu PRV 2014-2020 </vt:lpstr>
      <vt:lpstr>www.mpsr.sk   „Na Slovensku momentálne pôsobí 24 463 fariem, ktoré obhospodarujú celkovo 1 895 500 ha poľnohospodárskej pôdy. Takmer 90 % z celkového počtu fariem tvoria drobní pestovatelia a chovatelia hospodárskych zvierat. Naše poľnohospodárstvo dnes zápasí s úbytkom zamestnanosti, nízkou produktivitou práce a dosahovanou nízkou pridanou hodnotou poľnohospodárskej výroby.  Nová koncepcia povedie k stabilizácii a zlepšeniu v sektore, čo ocenia najmä farmári, ale aj potravinári.“ </vt:lpstr>
      <vt:lpstr>vidiek je priestor mimo mestského osídlenia tradične zameraný na poľnohospodárstvo a typickým spôsob obživy, štýlom života a kultúrou    dedina je sídlo, kde prevažuje poľnohospodárstvo a primárna výroba potravín  </vt:lpstr>
      <vt:lpstr>FAO – organizácia OSN pre výživu a poľnohospodárstvo rok 2014 vyhlásila za  Medzinárodný rok rodinných fariem </vt:lpstr>
      <vt:lpstr>      </vt:lpstr>
      <vt:lpstr>   Pravdepodobná odpora na rok 2015 na plochu – pravidlá : - celková výmera obhospodarovanej pôdy musí byť viac ako 1 ha, pričom ani jedna plocha nesmie byť menšia ako 0,3 ha - priame platby :  • základná platba na plochu vo výške 130 EUR/ha;   • greeningová platba vo výške 70 EUR/ha;   • platba na znevýhodnené oblasti vo výške od 25 do 122 EUR/ha (podľa kategórie znevýhodnenia a typu výroby);     </vt:lpstr>
      <vt:lpstr> Podpora živočíšnej výroby:  (návrh na rok 2015)  - na dojnice vo výške 373 EUR/VDJ;  - na dojčiace kravy vo výške 100 EUR/VDJ;  -  ostatného mäs. dobytka vo výške 161 EUR/VDJ;  - oviec a kôz, vo výške 146 EUR/VDJ;  - ošípaných vo výške 250 EUR/VDJ;  - výkrmu ošípaných vo výške 39,20 EUR/VDJ;     </vt:lpstr>
      <vt:lpstr>        Podpora v rastlinnej výrobe sa sústreďujeme hlavne na :   •produkciu ovocia, kde by mala byť podpora od 134 EUR/ha do 767 EUR/ha  •produkciu zeleniny, kde by mala byť podpora od 197 EUR/ha do 665 EUR/ha  •pestovanie viniča, kde by mala byť podpora od 593 EUR/ha do 686 EUR/ha       </vt:lpstr>
      <vt:lpstr>            Projektové podpory   - Prenos znalostí a informačné akcie  - Poradenské služby  - Investície do hmotného majetku  - Obnova potenciálu poľnohospodárskej výroby  - Podpora mladých farmárov, malých fariem a podnikania  - Základné služby a obnova dedín vo vidieckych oblastiach  - Investície do rozvoja lesných oblastí  - Zakladanie skupín a organizácií výrobcov  - Agroenvironmentálno-klimatické opatrenie        </vt:lpstr>
      <vt:lpstr>            Projektové podpory   - Ekologické poľnohospodárstvo  - Platby týkajúce sa sústavy NATURA 2000  - Platby pre oblasti s prírodnými alebo inými obmedzeniami  - Dobré životné podmienky zvierat  - Lesnícko-evironmentálne a klimatické služby a ochrana lesov                                                                                - Spolupráca  - Riadenie rizík  - LEADER  - Technická pomoc        </vt:lpstr>
      <vt:lpstr>      </vt:lpstr>
      <vt:lpstr>   MINIMÁLNE POŽIADAVKY na vybavenie potravinárskych prevádzkarní na výrobu a predaj tradičných potravín a na priame dodávanie malého množstva potravín   - prívod tečúcej teplej vody zohriatej najmenej na 45°C  - prívod tečúcej studenej pitnej vody  - nádoby na odpad na mieste s pevným povrchom, aby sa dalo udržiavať v čistote  - priestory na osobnú hygienu zamestnancov – záchody  - záchody musia byť osobitne vetrané  - v predsieni záchodu musí byť umývadlo s prívodom tečúcej teplej vody zahriatej najmenej na 45°C a prívodom tečúcej studenej pitnej vody, tekuté mydlo, papierové utierky, uterák alebo sušič a uzatvárateľná nádoba na odpad  - vhodné priestory a podmienky na prezliekanie  - stavebne a prevádzkovo oddelená od bytových priestorov, pričom svetlá výška miestností predajne musí byť najmenej 2,6 m  - vstup do predajne sa musí prevádzkovo oddeliť pre príjem potravín a vstup pre zákazníkov  - sklady sa môžu nahradiť chladničkami a mrazničkami   - lahôdkarenské výrobky a nebalené cukrárske výrobky sa musia oddelene umiestniť a musí byť zabezpečené chladenie     </vt:lpstr>
      <vt:lpstr>Budúcnosť ?!?!                 </vt:lpstr>
      <vt:lpstr>  ĎAKUJEM ZA POZORNOSŤ  Zuzana Homolová ecotrend@ecotrend.sk www.ecotrend.sk www.predajzdvora.sk Tel: +421 905 580 141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- ovčiarstvo a ovčiarske výrobky včera a dnes</dc:title>
  <dc:creator>Daniel Lešinský</dc:creator>
  <cp:lastModifiedBy>mama</cp:lastModifiedBy>
  <cp:revision>153</cp:revision>
  <dcterms:created xsi:type="dcterms:W3CDTF">2009-09-21T08:21:57Z</dcterms:created>
  <dcterms:modified xsi:type="dcterms:W3CDTF">2014-10-29T18:29:54Z</dcterms:modified>
</cp:coreProperties>
</file>