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77" r:id="rId4"/>
    <p:sldId id="327" r:id="rId5"/>
    <p:sldId id="376" r:id="rId6"/>
    <p:sldId id="326" r:id="rId7"/>
    <p:sldId id="365" r:id="rId8"/>
    <p:sldId id="328" r:id="rId9"/>
    <p:sldId id="331" r:id="rId10"/>
    <p:sldId id="378" r:id="rId11"/>
    <p:sldId id="379" r:id="rId12"/>
    <p:sldId id="380" r:id="rId13"/>
    <p:sldId id="363" r:id="rId14"/>
    <p:sldId id="333" r:id="rId15"/>
    <p:sldId id="334" r:id="rId16"/>
    <p:sldId id="335" r:id="rId17"/>
    <p:sldId id="383" r:id="rId18"/>
    <p:sldId id="384" r:id="rId19"/>
    <p:sldId id="385" r:id="rId20"/>
    <p:sldId id="388" r:id="rId21"/>
    <p:sldId id="361" r:id="rId22"/>
    <p:sldId id="329" r:id="rId23"/>
    <p:sldId id="336" r:id="rId24"/>
    <p:sldId id="330" r:id="rId25"/>
    <p:sldId id="381" r:id="rId26"/>
    <p:sldId id="362" r:id="rId27"/>
    <p:sldId id="339" r:id="rId28"/>
    <p:sldId id="340" r:id="rId29"/>
    <p:sldId id="341" r:id="rId30"/>
    <p:sldId id="342" r:id="rId31"/>
    <p:sldId id="343" r:id="rId32"/>
    <p:sldId id="344" r:id="rId33"/>
    <p:sldId id="345" r:id="rId34"/>
    <p:sldId id="346" r:id="rId35"/>
    <p:sldId id="373" r:id="rId36"/>
    <p:sldId id="338" r:id="rId37"/>
    <p:sldId id="387" r:id="rId38"/>
    <p:sldId id="348" r:id="rId39"/>
    <p:sldId id="349" r:id="rId40"/>
    <p:sldId id="347" r:id="rId41"/>
    <p:sldId id="389" r:id="rId42"/>
    <p:sldId id="390" r:id="rId43"/>
    <p:sldId id="276" r:id="rId44"/>
    <p:sldId id="399" r:id="rId45"/>
    <p:sldId id="368" r:id="rId46"/>
    <p:sldId id="391" r:id="rId47"/>
    <p:sldId id="392" r:id="rId48"/>
    <p:sldId id="393" r:id="rId49"/>
    <p:sldId id="397" r:id="rId50"/>
    <p:sldId id="394" r:id="rId51"/>
    <p:sldId id="395" r:id="rId52"/>
    <p:sldId id="396" r:id="rId53"/>
    <p:sldId id="269" r:id="rId54"/>
    <p:sldId id="270" r:id="rId55"/>
    <p:sldId id="278" r:id="rId56"/>
    <p:sldId id="400" r:id="rId57"/>
    <p:sldId id="27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8F1-B86C-491A-BCCF-45786F20224A}" type="datetimeFigureOut">
              <a:rPr lang="en-US" smtClean="0"/>
              <a:pPr/>
              <a:t>11/24/2019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DE07E-ABC9-4FBA-8A03-2BBC9BDC0B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BE8F1-B86C-491A-BCCF-45786F20224A}" type="datetimeFigureOut">
              <a:rPr lang="en-US" smtClean="0"/>
              <a:pPr/>
              <a:t>11/24/2019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DE07E-ABC9-4FBA-8A03-2BBC9BDC0B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ov-lex.sk/pravne-predpisy/SK/ZZ/2011/36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eur-lex.europa.eu/LexUriServ/LexUriServ.do?uri=DD:03:45:32004R0853:SK: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vicepremier.gov.sk/wp-content/uploads/2019/06/03-Vizia-a-strategia-2019-06-18.docx"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predajzdvora.s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PowerPoint_Presentation1.pptx"/></Relationships>
</file>

<file path=ppt/slides/_rels/slide57.xml.rels><?xml version="1.0" encoding="UTF-8" standalone="yes"?>
<Relationships xmlns="http://schemas.openxmlformats.org/package/2006/relationships"><Relationship Id="rId3" Type="http://schemas.openxmlformats.org/officeDocument/2006/relationships/hyperlink" Target="mailto:ecotrend@ecotrend.sk"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www.predajzdvora.sk/" TargetMode="External"/><Relationship Id="rId4" Type="http://schemas.openxmlformats.org/officeDocument/2006/relationships/hyperlink" Target="http://www.ecotrend.s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lov-lex.sk/pravne-predpisy/SK/ZZ/2011/360/"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8802"/>
            <a:ext cx="7772400" cy="1714512"/>
          </a:xfrm>
        </p:spPr>
        <p:txBody>
          <a:bodyPr>
            <a:noAutofit/>
          </a:bodyPr>
          <a:lstStyle/>
          <a:p>
            <a:r>
              <a:rPr lang="sk-SK" sz="6600" b="1" dirty="0" smtClean="0"/>
              <a:t>PREDAJ  Z  DVORA</a:t>
            </a:r>
            <a:r>
              <a:rPr lang="sk-SK" sz="4800" b="1" dirty="0" smtClean="0"/>
              <a:t/>
            </a:r>
            <a:br>
              <a:rPr lang="sk-SK" sz="4800" b="1" dirty="0" smtClean="0"/>
            </a:br>
            <a:endParaRPr lang="en-US" sz="4800" b="1" dirty="0"/>
          </a:p>
        </p:txBody>
      </p:sp>
      <p:sp>
        <p:nvSpPr>
          <p:cNvPr id="3" name="Subtitle 2"/>
          <p:cNvSpPr>
            <a:spLocks noGrp="1"/>
          </p:cNvSpPr>
          <p:nvPr>
            <p:ph type="subTitle" idx="1"/>
          </p:nvPr>
        </p:nvSpPr>
        <p:spPr>
          <a:xfrm>
            <a:off x="785786" y="5857892"/>
            <a:ext cx="8358214" cy="785818"/>
          </a:xfrm>
        </p:spPr>
        <p:txBody>
          <a:bodyPr>
            <a:normAutofit/>
          </a:bodyPr>
          <a:lstStyle/>
          <a:p>
            <a:r>
              <a:rPr lang="sk-SK" dirty="0" smtClean="0">
                <a:solidFill>
                  <a:schemeClr val="tx1"/>
                </a:solidFill>
              </a:rPr>
              <a:t>SPU Nitra 14.-15.11.2019</a:t>
            </a:r>
          </a:p>
          <a:p>
            <a:endParaRPr lang="sk-SK" sz="5200" dirty="0"/>
          </a:p>
          <a:p>
            <a:endParaRPr lang="sk-SK" dirty="0" smtClean="0">
              <a:solidFill>
                <a:schemeClr val="tx1"/>
              </a:solidFill>
            </a:endParaRPr>
          </a:p>
          <a:p>
            <a:endParaRPr lang="en-US" sz="12800" dirty="0" smtClean="0">
              <a:solidFill>
                <a:schemeClr val="tx1"/>
              </a:solidFill>
            </a:endParaRPr>
          </a:p>
          <a:p>
            <a:endParaRPr lang="sk-SK" dirty="0" smtClean="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sk-SK" sz="3600" b="1" dirty="0" smtClean="0">
                <a:solidFill>
                  <a:srgbClr val="FF0000"/>
                </a:solidFill>
              </a:rPr>
              <a:t>NV 359/2011 §4 ods.1 - výnimky</a:t>
            </a:r>
            <a:endParaRPr lang="sk-SK" sz="3600" b="1" dirty="0">
              <a:solidFill>
                <a:srgbClr val="FF0000"/>
              </a:solidFill>
            </a:endParaRPr>
          </a:p>
        </p:txBody>
      </p:sp>
      <p:sp>
        <p:nvSpPr>
          <p:cNvPr id="3" name="Content Placeholder 2"/>
          <p:cNvSpPr>
            <a:spLocks noGrp="1"/>
          </p:cNvSpPr>
          <p:nvPr>
            <p:ph idx="1"/>
          </p:nvPr>
        </p:nvSpPr>
        <p:spPr>
          <a:xfrm>
            <a:off x="457200" y="785794"/>
            <a:ext cx="8229600" cy="5340369"/>
          </a:xfrm>
        </p:spPr>
        <p:txBody>
          <a:bodyPr>
            <a:normAutofit fontScale="25000" lnSpcReduction="20000"/>
          </a:bodyPr>
          <a:lstStyle/>
          <a:p>
            <a:pPr fontAlgn="t">
              <a:buNone/>
            </a:pPr>
            <a:r>
              <a:rPr lang="sk-SK" sz="8000" b="1" dirty="0" smtClean="0"/>
              <a:t> a)</a:t>
            </a:r>
            <a:r>
              <a:rPr lang="sk-SK" sz="8000" dirty="0" smtClean="0"/>
              <a:t> bitúnok nemusí mať</a:t>
            </a:r>
          </a:p>
          <a:p>
            <a:pPr fontAlgn="t"/>
            <a:r>
              <a:rPr lang="sk-SK" sz="7400" b="1" dirty="0" smtClean="0"/>
              <a:t>1.</a:t>
            </a:r>
            <a:r>
              <a:rPr lang="sk-SK" sz="7400" dirty="0" smtClean="0"/>
              <a:t> primerané a hygienické ustajňovacie priestory alebo čakacie ohrady, ak sú zvieratá po presunutí na bitúnok z chovu vzdialeného najviac 50 km od bitúnku privedené priamo do priestoru na zabíjanie,</a:t>
            </a:r>
          </a:p>
          <a:p>
            <a:pPr fontAlgn="t"/>
            <a:r>
              <a:rPr lang="sk-SK" sz="7400" b="1" dirty="0" smtClean="0"/>
              <a:t>2.</a:t>
            </a:r>
            <a:r>
              <a:rPr lang="sk-SK" sz="7400" dirty="0" smtClean="0"/>
              <a:t> samostatné uzamykateľné zariadenia pre choré alebo podozrivé zvieratá, ak zvieratá pochádzajú z farmy, ktorej vlastníkom alebo nájomcom je prevádzkovateľ bitúnku, alebo ak ide o bitúnok v rámci farmy, ktorého nájomcom je prevádzkovateľ bitúnku,</a:t>
            </a:r>
          </a:p>
          <a:p>
            <a:pPr fontAlgn="t"/>
            <a:r>
              <a:rPr lang="sk-SK" sz="7400" b="1" dirty="0" smtClean="0"/>
              <a:t>3.</a:t>
            </a:r>
            <a:r>
              <a:rPr lang="sk-SK" sz="7400" dirty="0" smtClean="0"/>
              <a:t> samostatnú miestnosť alebo priestor na zabíjanie a jatočné opracovanie jednotlivých druhov zvierat, ak sa tieto činnosti vykonávajú časovo oddelene,</a:t>
            </a:r>
          </a:p>
          <a:p>
            <a:pPr fontAlgn="t"/>
            <a:r>
              <a:rPr lang="sk-SK" sz="7400" b="1" dirty="0" smtClean="0"/>
              <a:t>4.</a:t>
            </a:r>
            <a:r>
              <a:rPr lang="sk-SK" sz="7400" dirty="0" smtClean="0"/>
              <a:t> samostatnú miestnosť na vyprázdňovanie a čistenie žalúdkov a čriev, ak sa tieto operácie vykonávajú časovo oddelene od ostatných operácií tak, aby sa zabránilo kontaminácii mäsa,</a:t>
            </a:r>
          </a:p>
          <a:p>
            <a:pPr fontAlgn="t"/>
            <a:r>
              <a:rPr lang="sk-SK" sz="7400" b="1" dirty="0" smtClean="0"/>
              <a:t>5.</a:t>
            </a:r>
            <a:r>
              <a:rPr lang="sk-SK" sz="7400" dirty="0" smtClean="0"/>
              <a:t> samostatné linky na zabíjanie a jatočné opracovanie jednotlivých druhov zvierat, ak sa tieto operácie vykonávajú časovo oddelene,</a:t>
            </a:r>
          </a:p>
          <a:p>
            <a:pPr fontAlgn="t"/>
            <a:r>
              <a:rPr lang="sk-SK" sz="7400" b="1" dirty="0" smtClean="0"/>
              <a:t>6.</a:t>
            </a:r>
            <a:r>
              <a:rPr lang="sk-SK" sz="7400" dirty="0" smtClean="0"/>
              <a:t> samostatné miesto s vhodným zariadením na čistenie, umývanie a dezinfekciu prostriedkov na dopravu zvierat, ak sú zvieratá prepravované na bitúnok priamo z chovu chovateľom alebo prepravcom, ktorý má k dispozícii zariadenie zodpovedajúce hygienickým požiadavkám,</a:t>
            </a:r>
          </a:p>
          <a:p>
            <a:pPr fontAlgn="t"/>
            <a:r>
              <a:rPr lang="sk-SK" sz="7400" b="1" dirty="0" smtClean="0"/>
              <a:t>7.</a:t>
            </a:r>
            <a:r>
              <a:rPr lang="sk-SK" sz="7400" dirty="0" smtClean="0"/>
              <a:t> šatne s hygienickou slučkou, ak je v budove bitúnku mimo prevádzkových priestorov dostatočný počet skriniek na osobný a pracovný odev, ktoré sú usporiadané tak, že sa chránia čisté časti budovy pred kontamináciou; záchody sa nesmú otvárať priamo do pracovných miestností,</a:t>
            </a:r>
          </a:p>
          <a:p>
            <a:pPr>
              <a:buNone/>
            </a:pPr>
            <a:endParaRPr lang="sk-SK" sz="4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sk-SK" sz="3600" b="1" dirty="0" smtClean="0">
                <a:solidFill>
                  <a:srgbClr val="FF0000"/>
                </a:solidFill>
              </a:rPr>
              <a:t>NV 359/2011 §4 ods. 1 - výnimky</a:t>
            </a:r>
            <a:endParaRPr lang="sk-SK" sz="3600" b="1" dirty="0">
              <a:solidFill>
                <a:srgbClr val="FF0000"/>
              </a:solidFill>
            </a:endParaRPr>
          </a:p>
        </p:txBody>
      </p:sp>
      <p:sp>
        <p:nvSpPr>
          <p:cNvPr id="3" name="Content Placeholder 2"/>
          <p:cNvSpPr>
            <a:spLocks noGrp="1"/>
          </p:cNvSpPr>
          <p:nvPr>
            <p:ph idx="1"/>
          </p:nvPr>
        </p:nvSpPr>
        <p:spPr>
          <a:xfrm>
            <a:off x="457200" y="785794"/>
            <a:ext cx="8229600" cy="5340369"/>
          </a:xfrm>
        </p:spPr>
        <p:txBody>
          <a:bodyPr>
            <a:normAutofit fontScale="70000" lnSpcReduction="20000"/>
          </a:bodyPr>
          <a:lstStyle/>
          <a:p>
            <a:pPr fontAlgn="t"/>
            <a:r>
              <a:rPr lang="sk-SK" sz="4000" b="1" dirty="0" smtClean="0"/>
              <a:t>b)</a:t>
            </a:r>
            <a:r>
              <a:rPr lang="sk-SK" sz="4000" dirty="0" smtClean="0"/>
              <a:t> rozrábkareň nemusí mať</a:t>
            </a:r>
          </a:p>
          <a:p>
            <a:pPr fontAlgn="t"/>
            <a:r>
              <a:rPr lang="sk-SK" sz="4000" b="1" dirty="0" smtClean="0"/>
              <a:t>1.</a:t>
            </a:r>
            <a:r>
              <a:rPr lang="sk-SK" sz="4000" dirty="0" smtClean="0"/>
              <a:t> samostatné zariadenia na vykonávanie rozrábania rôznych druhov mäsa, ak sa tieto operácie s mäsom rozdielnych druhov vykonávajú časovo oddelene,</a:t>
            </a:r>
          </a:p>
          <a:p>
            <a:pPr fontAlgn="t"/>
            <a:r>
              <a:rPr lang="sk-SK" sz="4000" b="1" dirty="0" smtClean="0"/>
              <a:t>2.</a:t>
            </a:r>
            <a:r>
              <a:rPr lang="sk-SK" sz="4000" dirty="0" smtClean="0"/>
              <a:t> samostatné miestnosti na oddelené skladovanie mäsa nebaleného, nechráneného a mäsa baleného a chráneného v druhom obale, ak sa ich skladovanie vykonáva časovo oddelene,</a:t>
            </a:r>
          </a:p>
          <a:p>
            <a:pPr fontAlgn="t"/>
            <a:r>
              <a:rPr lang="sk-SK" sz="4000" b="1" dirty="0" smtClean="0"/>
              <a:t>3.</a:t>
            </a:r>
            <a:r>
              <a:rPr lang="sk-SK" sz="4000" dirty="0" smtClean="0"/>
              <a:t> šatne s hygienickou slučkou, ak je v budove bitúnku mimo prevádzkových priestorov dostatočný počet skriniek na osobný a pracovný odev, ktoré sú usporiadané tak, že sa chránia čisté časti budovy pred kontamináciou; záchody sa nesmú otvárať priamo do pracovných miestností.</a:t>
            </a:r>
          </a:p>
          <a:p>
            <a:pPr fontAlgn="t">
              <a:buNone/>
            </a:pPr>
            <a:endParaRPr lang="sk-SK" sz="40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sk-SK" sz="3600" b="1" dirty="0" smtClean="0">
                <a:solidFill>
                  <a:srgbClr val="FF0000"/>
                </a:solidFill>
              </a:rPr>
              <a:t>NV 359/2011 §4 ods. 2 - výnimky</a:t>
            </a:r>
            <a:endParaRPr lang="sk-SK" sz="3600" b="1" dirty="0">
              <a:solidFill>
                <a:srgbClr val="FF0000"/>
              </a:solidFill>
            </a:endParaRPr>
          </a:p>
        </p:txBody>
      </p:sp>
      <p:sp>
        <p:nvSpPr>
          <p:cNvPr id="3" name="Content Placeholder 2"/>
          <p:cNvSpPr>
            <a:spLocks noGrp="1"/>
          </p:cNvSpPr>
          <p:nvPr>
            <p:ph idx="1"/>
          </p:nvPr>
        </p:nvSpPr>
        <p:spPr>
          <a:xfrm>
            <a:off x="457200" y="785794"/>
            <a:ext cx="8229600" cy="5340369"/>
          </a:xfrm>
        </p:spPr>
        <p:txBody>
          <a:bodyPr>
            <a:normAutofit fontScale="85000" lnSpcReduction="20000"/>
          </a:bodyPr>
          <a:lstStyle/>
          <a:p>
            <a:pPr fontAlgn="t">
              <a:buNone/>
            </a:pPr>
            <a:r>
              <a:rPr lang="sk-SK" sz="4000" dirty="0" smtClean="0"/>
              <a:t>   </a:t>
            </a:r>
          </a:p>
          <a:p>
            <a:pPr fontAlgn="t">
              <a:buNone/>
            </a:pPr>
            <a:r>
              <a:rPr lang="sk-SK" sz="4000" dirty="0" smtClean="0"/>
              <a:t>   </a:t>
            </a:r>
            <a:r>
              <a:rPr lang="sk-SK" sz="4000" b="1" dirty="0" smtClean="0"/>
              <a:t>Potravinárska prevádzkareň s bitúnkom</a:t>
            </a:r>
            <a:r>
              <a:rPr lang="sk-SK" sz="4000" dirty="0" smtClean="0"/>
              <a:t>, v ktorej sa rozrába najviac 5 t mäsa týždenne podľa § 2 ods. 3 písm. b) z vlastnej produkcie bitúnku, </a:t>
            </a:r>
            <a:r>
              <a:rPr lang="sk-SK" sz="4000" b="1" dirty="0" smtClean="0"/>
              <a:t>nemusí mať samostatnú miestnosť na rozrábanie mäsa</a:t>
            </a:r>
            <a:r>
              <a:rPr lang="sk-SK" sz="4000" dirty="0" smtClean="0"/>
              <a:t>, ak sa príslušné činnosti zabíjania a jatočného opracovania v miestnosti na zabíjanie zvierat vykonávajú v inom čase ako rozrábanie mäsa a vykonajú sa opatrenia na zabránenie kontaminácii mäsa.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359/2011 §5 </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lnSpcReduction="10000"/>
          </a:bodyPr>
          <a:lstStyle/>
          <a:p>
            <a:pPr>
              <a:buNone/>
            </a:pPr>
            <a:r>
              <a:rPr lang="en-US" sz="4000" dirty="0" smtClean="0"/>
              <a:t>§ 5 </a:t>
            </a:r>
            <a:br>
              <a:rPr lang="en-US" sz="4000" dirty="0" smtClean="0"/>
            </a:br>
            <a:r>
              <a:rPr lang="en-US" sz="4000" dirty="0" err="1" smtClean="0"/>
              <a:t>Dodávanie</a:t>
            </a:r>
            <a:r>
              <a:rPr lang="en-US" sz="4000" dirty="0" smtClean="0"/>
              <a:t> </a:t>
            </a:r>
            <a:r>
              <a:rPr lang="en-US" sz="4000" dirty="0" err="1" smtClean="0"/>
              <a:t>potravín</a:t>
            </a:r>
            <a:r>
              <a:rPr lang="en-US" sz="4000" dirty="0" smtClean="0"/>
              <a:t> </a:t>
            </a:r>
            <a:r>
              <a:rPr lang="en-US" sz="4000" dirty="0" err="1" smtClean="0"/>
              <a:t>živočíšneho</a:t>
            </a:r>
            <a:r>
              <a:rPr lang="en-US" sz="4000" dirty="0" smtClean="0"/>
              <a:t> </a:t>
            </a:r>
            <a:r>
              <a:rPr lang="en-US" sz="4000" dirty="0" err="1" smtClean="0"/>
              <a:t>pôvodu</a:t>
            </a:r>
            <a:r>
              <a:rPr lang="en-US" sz="4000" dirty="0" smtClean="0"/>
              <a:t> z </a:t>
            </a:r>
            <a:r>
              <a:rPr lang="en-US" sz="4000" dirty="0" err="1" smtClean="0"/>
              <a:t>maloobchodnej</a:t>
            </a:r>
            <a:r>
              <a:rPr lang="en-US" sz="4000" dirty="0" smtClean="0"/>
              <a:t> </a:t>
            </a:r>
            <a:r>
              <a:rPr lang="en-US" sz="4000" dirty="0" err="1" smtClean="0"/>
              <a:t>prevádzkarne</a:t>
            </a:r>
            <a:r>
              <a:rPr lang="en-US" sz="4000" dirty="0" smtClean="0"/>
              <a:t> </a:t>
            </a:r>
            <a:r>
              <a:rPr lang="en-US" sz="4000" dirty="0" err="1" smtClean="0"/>
              <a:t>iným</a:t>
            </a:r>
            <a:r>
              <a:rPr lang="en-US" sz="4000" dirty="0" smtClean="0"/>
              <a:t> </a:t>
            </a:r>
            <a:r>
              <a:rPr lang="en-US" sz="4000" dirty="0" err="1" smtClean="0"/>
              <a:t>maloobchodným</a:t>
            </a:r>
            <a:r>
              <a:rPr lang="en-US" sz="4000" dirty="0" smtClean="0"/>
              <a:t> </a:t>
            </a:r>
            <a:r>
              <a:rPr lang="en-US" sz="4000" dirty="0" err="1" smtClean="0"/>
              <a:t>prevádzkarniam</a:t>
            </a:r>
            <a:r>
              <a:rPr lang="en-US" sz="4000" dirty="0" smtClean="0"/>
              <a:t>, </a:t>
            </a:r>
            <a:r>
              <a:rPr lang="en-US" sz="4000" dirty="0" err="1" smtClean="0"/>
              <a:t>ktoré</a:t>
            </a:r>
            <a:r>
              <a:rPr lang="en-US" sz="4000" dirty="0" smtClean="0"/>
              <a:t> </a:t>
            </a:r>
            <a:r>
              <a:rPr lang="en-US" sz="4000" dirty="0" err="1" smtClean="0"/>
              <a:t>sa</a:t>
            </a:r>
            <a:r>
              <a:rPr lang="en-US" sz="4000" dirty="0" smtClean="0"/>
              <a:t> </a:t>
            </a:r>
            <a:r>
              <a:rPr lang="en-US" sz="4000" dirty="0" err="1" smtClean="0"/>
              <a:t>považuje</a:t>
            </a:r>
            <a:r>
              <a:rPr lang="en-US" sz="4000" dirty="0" smtClean="0"/>
              <a:t> </a:t>
            </a:r>
            <a:r>
              <a:rPr lang="en-US" sz="4000" dirty="0" err="1" smtClean="0"/>
              <a:t>len</a:t>
            </a:r>
            <a:r>
              <a:rPr lang="en-US" sz="4000" dirty="0" smtClean="0"/>
              <a:t> </a:t>
            </a:r>
            <a:r>
              <a:rPr lang="en-US" sz="4000" dirty="0" err="1" smtClean="0"/>
              <a:t>za</a:t>
            </a:r>
            <a:r>
              <a:rPr lang="en-US" sz="4000" b="1" dirty="0" smtClean="0"/>
              <a:t> </a:t>
            </a:r>
            <a:r>
              <a:rPr lang="en-US" sz="4000" b="1" dirty="0" err="1" smtClean="0"/>
              <a:t>okrajovú</a:t>
            </a:r>
            <a:r>
              <a:rPr lang="en-US" sz="4000" b="1" dirty="0" smtClean="0"/>
              <a:t>, </a:t>
            </a:r>
            <a:r>
              <a:rPr lang="en-US" sz="4000" b="1" dirty="0" err="1" smtClean="0"/>
              <a:t>miestnu</a:t>
            </a:r>
            <a:r>
              <a:rPr lang="en-US" sz="4000" b="1" dirty="0" smtClean="0"/>
              <a:t> a </a:t>
            </a:r>
            <a:r>
              <a:rPr lang="en-US" sz="4000" b="1" dirty="0" err="1" smtClean="0"/>
              <a:t>obmedzenú</a:t>
            </a:r>
            <a:r>
              <a:rPr lang="en-US" sz="4000" b="1" dirty="0" smtClean="0"/>
              <a:t> </a:t>
            </a:r>
            <a:r>
              <a:rPr lang="en-US" sz="4000" b="1" dirty="0" err="1" smtClean="0"/>
              <a:t>činnosť</a:t>
            </a:r>
            <a:r>
              <a:rPr lang="en-US" sz="4000" b="1" dirty="0" smtClean="0"/>
              <a:t> </a:t>
            </a:r>
            <a:r>
              <a:rPr lang="en-US" sz="4000" dirty="0" err="1" smtClean="0"/>
              <a:t>danej</a:t>
            </a:r>
            <a:r>
              <a:rPr lang="en-US" sz="4000" dirty="0" smtClean="0"/>
              <a:t> </a:t>
            </a:r>
            <a:r>
              <a:rPr lang="en-US" sz="4000" dirty="0" err="1" smtClean="0"/>
              <a:t>maloobchodnej</a:t>
            </a:r>
            <a:r>
              <a:rPr lang="en-US" sz="4000" dirty="0" smtClean="0"/>
              <a:t> </a:t>
            </a:r>
            <a:r>
              <a:rPr lang="en-US" sz="4000" dirty="0" err="1" smtClean="0"/>
              <a:t>prevádzkarne</a:t>
            </a:r>
            <a:endParaRPr lang="en-US" sz="4000" dirty="0" smtClean="0"/>
          </a:p>
          <a:p>
            <a:pPr>
              <a:buNone/>
            </a:pPr>
            <a:endParaRPr lang="sk-SK" sz="4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359/2011 § 5</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sz="9600" dirty="0" smtClean="0"/>
              <a:t>     </a:t>
            </a:r>
            <a:r>
              <a:rPr lang="en-US" sz="9600" dirty="0" smtClean="0"/>
              <a:t>1) </a:t>
            </a:r>
            <a:r>
              <a:rPr lang="en-US" sz="9600" dirty="0" err="1" smtClean="0"/>
              <a:t>Dodávanie</a:t>
            </a:r>
            <a:r>
              <a:rPr lang="en-US" sz="9600" dirty="0" smtClean="0"/>
              <a:t> </a:t>
            </a:r>
            <a:r>
              <a:rPr lang="en-US" sz="9600" dirty="0" err="1" smtClean="0"/>
              <a:t>potravín</a:t>
            </a:r>
            <a:r>
              <a:rPr lang="en-US" sz="9600" dirty="0" smtClean="0"/>
              <a:t> </a:t>
            </a:r>
            <a:r>
              <a:rPr lang="en-US" sz="9600" dirty="0" err="1" smtClean="0"/>
              <a:t>živočíšneho</a:t>
            </a:r>
            <a:r>
              <a:rPr lang="en-US" sz="9600" dirty="0" smtClean="0"/>
              <a:t> </a:t>
            </a:r>
            <a:r>
              <a:rPr lang="en-US" sz="9600" dirty="0" err="1" smtClean="0"/>
              <a:t>pôvodu</a:t>
            </a:r>
            <a:r>
              <a:rPr lang="en-US" sz="9600" dirty="0" smtClean="0"/>
              <a:t> je </a:t>
            </a:r>
            <a:r>
              <a:rPr lang="en-US" sz="9600" b="1" u="sng" dirty="0" err="1" smtClean="0"/>
              <a:t>miestnou</a:t>
            </a:r>
            <a:r>
              <a:rPr lang="en-US" sz="9600" b="1" u="sng" dirty="0" smtClean="0"/>
              <a:t> </a:t>
            </a:r>
            <a:r>
              <a:rPr lang="en-US" sz="9600" b="1" u="sng" dirty="0" err="1" smtClean="0"/>
              <a:t>činnosťou</a:t>
            </a:r>
            <a:r>
              <a:rPr lang="en-US" sz="9600" b="1" u="sng" dirty="0" smtClean="0"/>
              <a:t> </a:t>
            </a:r>
            <a:r>
              <a:rPr lang="en-US" sz="9600" b="1" u="sng" dirty="0" err="1" smtClean="0"/>
              <a:t>maloobchod</a:t>
            </a:r>
            <a:r>
              <a:rPr lang="sk-SK" sz="9600" b="1" dirty="0" smtClean="0"/>
              <a:t>u </a:t>
            </a:r>
            <a:r>
              <a:rPr lang="sk-SK" sz="9600" dirty="0" smtClean="0"/>
              <a:t>ak dodáva do iného maloobchodu</a:t>
            </a:r>
            <a:r>
              <a:rPr lang="en-US" sz="9600" dirty="0" smtClean="0"/>
              <a:t> </a:t>
            </a:r>
            <a:r>
              <a:rPr lang="en-US" sz="9600" dirty="0" err="1" smtClean="0"/>
              <a:t>vzdialen</a:t>
            </a:r>
            <a:r>
              <a:rPr lang="sk-SK" sz="9600" dirty="0" smtClean="0"/>
              <a:t>ého</a:t>
            </a:r>
            <a:r>
              <a:rPr lang="en-US" sz="9600" dirty="0" smtClean="0"/>
              <a:t> </a:t>
            </a:r>
            <a:r>
              <a:rPr lang="en-US" sz="9600" b="1" dirty="0" err="1" smtClean="0"/>
              <a:t>najviac</a:t>
            </a:r>
            <a:r>
              <a:rPr lang="en-US" sz="9600" b="1" dirty="0" smtClean="0"/>
              <a:t> 2 </a:t>
            </a:r>
            <a:r>
              <a:rPr lang="en-US" sz="9600" b="1" dirty="0" err="1" smtClean="0"/>
              <a:t>hodiny</a:t>
            </a:r>
            <a:r>
              <a:rPr lang="en-US" sz="9600" b="1" dirty="0" smtClean="0"/>
              <a:t> </a:t>
            </a:r>
            <a:r>
              <a:rPr lang="en-US" sz="9600" b="1" dirty="0" err="1" smtClean="0"/>
              <a:t>cesty</a:t>
            </a:r>
            <a:r>
              <a:rPr lang="sk-SK" sz="9600" dirty="0" smtClean="0"/>
              <a:t>.</a:t>
            </a:r>
            <a:r>
              <a:rPr lang="en-US" sz="9600" dirty="0" smtClean="0"/>
              <a:t/>
            </a:r>
            <a:br>
              <a:rPr lang="en-US" sz="9600" dirty="0" smtClean="0"/>
            </a:br>
            <a:r>
              <a:rPr lang="en-US" sz="9600" dirty="0" smtClean="0"/>
              <a:t/>
            </a:r>
            <a:br>
              <a:rPr lang="en-US" sz="9600" dirty="0" smtClean="0"/>
            </a:br>
            <a:r>
              <a:rPr lang="en-US" sz="9600" dirty="0" smtClean="0"/>
              <a:t>(2) </a:t>
            </a:r>
            <a:r>
              <a:rPr lang="en-US" sz="9600" dirty="0" err="1" smtClean="0"/>
              <a:t>Dodávanie</a:t>
            </a:r>
            <a:r>
              <a:rPr lang="en-US" sz="9600" dirty="0" smtClean="0"/>
              <a:t> </a:t>
            </a:r>
            <a:r>
              <a:rPr lang="en-US" sz="9600" dirty="0" err="1" smtClean="0"/>
              <a:t>potravín</a:t>
            </a:r>
            <a:r>
              <a:rPr lang="en-US" sz="9600" dirty="0" smtClean="0"/>
              <a:t> </a:t>
            </a:r>
            <a:r>
              <a:rPr lang="en-US" sz="9600" dirty="0" err="1" smtClean="0"/>
              <a:t>živočíšneho</a:t>
            </a:r>
            <a:r>
              <a:rPr lang="en-US" sz="9600" dirty="0" smtClean="0"/>
              <a:t> </a:t>
            </a:r>
            <a:r>
              <a:rPr lang="en-US" sz="9600" dirty="0" err="1" smtClean="0"/>
              <a:t>pôvodu</a:t>
            </a:r>
            <a:r>
              <a:rPr lang="en-US" sz="9600" dirty="0" smtClean="0"/>
              <a:t> in</a:t>
            </a:r>
            <a:r>
              <a:rPr lang="sk-SK" sz="9600" dirty="0" smtClean="0"/>
              <a:t>ému</a:t>
            </a:r>
            <a:r>
              <a:rPr lang="en-US" sz="9600" dirty="0" smtClean="0"/>
              <a:t> </a:t>
            </a:r>
            <a:r>
              <a:rPr lang="en-US" sz="9600" dirty="0" err="1" smtClean="0"/>
              <a:t>maloobchod</a:t>
            </a:r>
            <a:r>
              <a:rPr lang="sk-SK" sz="9600" dirty="0" smtClean="0"/>
              <a:t>u </a:t>
            </a:r>
            <a:r>
              <a:rPr lang="en-US" sz="9600" dirty="0" err="1" smtClean="0"/>
              <a:t>podľa</a:t>
            </a:r>
            <a:r>
              <a:rPr lang="en-US" sz="9600" dirty="0" smtClean="0"/>
              <a:t> </a:t>
            </a:r>
            <a:r>
              <a:rPr lang="en-US" sz="9600" dirty="0" err="1" smtClean="0"/>
              <a:t>odseku</a:t>
            </a:r>
            <a:r>
              <a:rPr lang="en-US" sz="9600" dirty="0" smtClean="0"/>
              <a:t> 1 </a:t>
            </a:r>
            <a:r>
              <a:rPr lang="en-US" sz="9600" dirty="0" err="1" smtClean="0"/>
              <a:t>môže</a:t>
            </a:r>
            <a:r>
              <a:rPr lang="en-US" sz="9600" dirty="0" smtClean="0"/>
              <a:t> </a:t>
            </a:r>
            <a:r>
              <a:rPr lang="en-US" sz="9600" dirty="0" err="1" smtClean="0"/>
              <a:t>vykonávať</a:t>
            </a:r>
            <a:r>
              <a:rPr lang="en-US" sz="9600" dirty="0" smtClean="0"/>
              <a:t> </a:t>
            </a:r>
            <a:r>
              <a:rPr lang="en-US" sz="9600" dirty="0" err="1" smtClean="0"/>
              <a:t>len</a:t>
            </a:r>
            <a:r>
              <a:rPr lang="en-US" sz="9600" dirty="0" smtClean="0"/>
              <a:t> </a:t>
            </a:r>
            <a:r>
              <a:rPr lang="en-US" sz="9600" dirty="0" err="1" smtClean="0"/>
              <a:t>maloobch</a:t>
            </a:r>
            <a:r>
              <a:rPr lang="sk-SK" sz="9600" dirty="0" smtClean="0"/>
              <a:t>od</a:t>
            </a:r>
            <a:r>
              <a:rPr lang="en-US" sz="9600" dirty="0" smtClean="0"/>
              <a:t>, </a:t>
            </a:r>
            <a:r>
              <a:rPr lang="en-US" sz="9600" dirty="0" err="1" smtClean="0"/>
              <a:t>ktor</a:t>
            </a:r>
            <a:r>
              <a:rPr lang="sk-SK" sz="9600" dirty="0" smtClean="0"/>
              <a:t>ý</a:t>
            </a:r>
            <a:r>
              <a:rPr lang="en-US" sz="9600" dirty="0" smtClean="0"/>
              <a:t/>
            </a:r>
            <a:br>
              <a:rPr lang="en-US" sz="9600" dirty="0" smtClean="0"/>
            </a:br>
            <a:r>
              <a:rPr lang="en-US" sz="9600" dirty="0" smtClean="0"/>
              <a:t>a) je </a:t>
            </a:r>
            <a:r>
              <a:rPr lang="en-US" sz="9600" dirty="0" err="1" smtClean="0"/>
              <a:t>zriaden</a:t>
            </a:r>
            <a:r>
              <a:rPr lang="sk-SK" sz="9600" dirty="0" smtClean="0"/>
              <a:t>ý</a:t>
            </a:r>
            <a:r>
              <a:rPr lang="en-US" sz="9600" dirty="0" smtClean="0"/>
              <a:t> </a:t>
            </a:r>
            <a:r>
              <a:rPr lang="en-US" sz="9600" dirty="0" err="1" smtClean="0"/>
              <a:t>ako</a:t>
            </a:r>
            <a:r>
              <a:rPr lang="en-US" sz="9600" dirty="0" smtClean="0"/>
              <a:t> </a:t>
            </a:r>
            <a:r>
              <a:rPr lang="en-US" sz="9600" dirty="0" err="1" smtClean="0"/>
              <a:t>trvalé</a:t>
            </a:r>
            <a:r>
              <a:rPr lang="en-US" sz="9600" dirty="0" smtClean="0"/>
              <a:t> </a:t>
            </a:r>
            <a:r>
              <a:rPr lang="en-US" sz="9600" dirty="0" err="1" smtClean="0"/>
              <a:t>zariadenie</a:t>
            </a:r>
            <a:r>
              <a:rPr lang="en-US" sz="9600" dirty="0" smtClean="0"/>
              <a:t/>
            </a:r>
            <a:br>
              <a:rPr lang="en-US" sz="9600" dirty="0" smtClean="0"/>
            </a:br>
            <a:r>
              <a:rPr lang="en-US" sz="9600" dirty="0" smtClean="0"/>
              <a:t>b) </a:t>
            </a:r>
            <a:r>
              <a:rPr lang="en-US" sz="9600" dirty="0" err="1" smtClean="0"/>
              <a:t>dodržiava</a:t>
            </a:r>
            <a:r>
              <a:rPr lang="en-US" sz="9600" dirty="0" smtClean="0"/>
              <a:t> </a:t>
            </a:r>
            <a:r>
              <a:rPr lang="en-US" sz="9600" dirty="0" err="1" smtClean="0"/>
              <a:t>príslušné</a:t>
            </a:r>
            <a:r>
              <a:rPr lang="en-US" sz="9600" dirty="0" smtClean="0"/>
              <a:t> </a:t>
            </a:r>
            <a:r>
              <a:rPr lang="en-US" sz="9600" dirty="0" err="1" smtClean="0"/>
              <a:t>osobitné</a:t>
            </a:r>
            <a:r>
              <a:rPr lang="en-US" sz="9600" dirty="0" smtClean="0"/>
              <a:t> </a:t>
            </a:r>
            <a:r>
              <a:rPr lang="en-US" sz="9600" dirty="0" err="1" smtClean="0"/>
              <a:t>hygienické</a:t>
            </a:r>
            <a:r>
              <a:rPr lang="en-US" sz="9600" dirty="0" smtClean="0"/>
              <a:t> </a:t>
            </a:r>
            <a:r>
              <a:rPr lang="en-US" sz="9600" dirty="0" err="1" smtClean="0"/>
              <a:t>požiadavky</a:t>
            </a:r>
            <a:r>
              <a:rPr lang="en-US" sz="9600" dirty="0" smtClean="0"/>
              <a:t> </a:t>
            </a:r>
            <a:r>
              <a:rPr lang="en-US" sz="9600" dirty="0" err="1" smtClean="0"/>
              <a:t>podľa</a:t>
            </a:r>
            <a:r>
              <a:rPr lang="en-US" sz="9600" dirty="0" smtClean="0"/>
              <a:t> </a:t>
            </a:r>
            <a:r>
              <a:rPr lang="sk-SK" sz="9600" dirty="0" smtClean="0"/>
              <a:t> </a:t>
            </a:r>
            <a:r>
              <a:rPr lang="en-US" sz="9600" dirty="0" smtClean="0"/>
              <a:t>§ 6, </a:t>
            </a:r>
            <a:br>
              <a:rPr lang="en-US" sz="9600" dirty="0" smtClean="0"/>
            </a:br>
            <a:r>
              <a:rPr lang="en-US" sz="9600" dirty="0" smtClean="0"/>
              <a:t>c) je </a:t>
            </a:r>
            <a:r>
              <a:rPr lang="en-US" sz="9600" dirty="0" err="1" smtClean="0"/>
              <a:t>na</a:t>
            </a:r>
            <a:r>
              <a:rPr lang="en-US" sz="9600" dirty="0" smtClean="0"/>
              <a:t> </a:t>
            </a:r>
            <a:r>
              <a:rPr lang="en-US" sz="9600" dirty="0" err="1" smtClean="0"/>
              <a:t>dodávanie</a:t>
            </a:r>
            <a:r>
              <a:rPr lang="en-US" sz="9600" dirty="0" smtClean="0"/>
              <a:t> </a:t>
            </a:r>
            <a:r>
              <a:rPr lang="en-US" sz="9600" dirty="0" err="1" smtClean="0"/>
              <a:t>potravín</a:t>
            </a:r>
            <a:r>
              <a:rPr lang="en-US" sz="9600" dirty="0" smtClean="0"/>
              <a:t> </a:t>
            </a:r>
            <a:r>
              <a:rPr lang="en-US" sz="9600" dirty="0" err="1" smtClean="0"/>
              <a:t>živočíšneho</a:t>
            </a:r>
            <a:r>
              <a:rPr lang="en-US" sz="9600" dirty="0" smtClean="0"/>
              <a:t> </a:t>
            </a:r>
            <a:r>
              <a:rPr lang="en-US" sz="9600" dirty="0" err="1" smtClean="0"/>
              <a:t>pôvodu</a:t>
            </a:r>
            <a:r>
              <a:rPr lang="en-US" sz="9600" dirty="0" smtClean="0"/>
              <a:t> a </a:t>
            </a:r>
            <a:r>
              <a:rPr lang="en-US" sz="9600" dirty="0" err="1" smtClean="0"/>
              <a:t>činnosti</a:t>
            </a:r>
            <a:r>
              <a:rPr lang="en-US" sz="9600" dirty="0" smtClean="0"/>
              <a:t> </a:t>
            </a:r>
            <a:r>
              <a:rPr lang="en-US" sz="9600" dirty="0" err="1" smtClean="0"/>
              <a:t>podľa</a:t>
            </a:r>
            <a:r>
              <a:rPr lang="en-US" sz="9600" dirty="0" smtClean="0"/>
              <a:t> § 6 </a:t>
            </a:r>
            <a:r>
              <a:rPr lang="en-US" sz="9600" dirty="0" err="1" smtClean="0"/>
              <a:t>zaregistrovan</a:t>
            </a:r>
            <a:r>
              <a:rPr lang="sk-SK" sz="9600" dirty="0" smtClean="0"/>
              <a:t>ý</a:t>
            </a:r>
            <a:r>
              <a:rPr lang="en-US" sz="9600" dirty="0" smtClean="0"/>
              <a:t/>
            </a:r>
            <a:br>
              <a:rPr lang="en-US" sz="9600" dirty="0" smtClean="0"/>
            </a:br>
            <a:r>
              <a:rPr lang="en-US" sz="9600" dirty="0" smtClean="0"/>
              <a:t/>
            </a:r>
            <a:br>
              <a:rPr lang="en-US" sz="9600" dirty="0" smtClean="0"/>
            </a:br>
            <a:r>
              <a:rPr lang="en-US" sz="9600" dirty="0" smtClean="0"/>
              <a:t>(3) </a:t>
            </a:r>
            <a:r>
              <a:rPr lang="en-US" sz="9600" dirty="0" err="1" smtClean="0"/>
              <a:t>Prevádzkovateľ</a:t>
            </a:r>
            <a:r>
              <a:rPr lang="en-US" sz="9600" dirty="0" smtClean="0"/>
              <a:t> </a:t>
            </a:r>
            <a:r>
              <a:rPr lang="en-US" sz="9600" dirty="0" err="1" smtClean="0"/>
              <a:t>maloobchod</a:t>
            </a:r>
            <a:r>
              <a:rPr lang="sk-SK" sz="9600" dirty="0" smtClean="0"/>
              <a:t>u </a:t>
            </a:r>
            <a:r>
              <a:rPr lang="en-US" sz="9600" dirty="0" smtClean="0"/>
              <a:t>s </a:t>
            </a:r>
            <a:r>
              <a:rPr lang="en-US" sz="9600" dirty="0" err="1" smtClean="0"/>
              <a:t>okrajovou</a:t>
            </a:r>
            <a:r>
              <a:rPr lang="en-US" sz="9600" dirty="0" smtClean="0"/>
              <a:t>, </a:t>
            </a:r>
            <a:r>
              <a:rPr lang="en-US" sz="9600" dirty="0" err="1" smtClean="0"/>
              <a:t>miestnou</a:t>
            </a:r>
            <a:r>
              <a:rPr lang="en-US" sz="9600" dirty="0" smtClean="0"/>
              <a:t> a </a:t>
            </a:r>
            <a:r>
              <a:rPr lang="en-US" sz="9600" dirty="0" err="1" smtClean="0"/>
              <a:t>obmedzenou</a:t>
            </a:r>
            <a:r>
              <a:rPr lang="en-US" sz="9600" dirty="0" smtClean="0"/>
              <a:t> </a:t>
            </a:r>
            <a:r>
              <a:rPr lang="en-US" sz="9600" dirty="0" err="1" smtClean="0"/>
              <a:t>činnosťou</a:t>
            </a:r>
            <a:r>
              <a:rPr lang="en-US" sz="9600" dirty="0" smtClean="0"/>
              <a:t> je </a:t>
            </a:r>
            <a:r>
              <a:rPr lang="en-US" sz="9600" dirty="0" err="1" smtClean="0"/>
              <a:t>povinný</a:t>
            </a:r>
            <a:r>
              <a:rPr lang="en-US" sz="9600" dirty="0" smtClean="0"/>
              <a:t> </a:t>
            </a:r>
            <a:r>
              <a:rPr lang="en-US" sz="9600" dirty="0" err="1" smtClean="0"/>
              <a:t>podať</a:t>
            </a:r>
            <a:r>
              <a:rPr lang="en-US" sz="9600" dirty="0" smtClean="0"/>
              <a:t> </a:t>
            </a:r>
            <a:r>
              <a:rPr lang="en-US" sz="9600" dirty="0" err="1" smtClean="0"/>
              <a:t>príslušnej</a:t>
            </a:r>
            <a:r>
              <a:rPr lang="en-US" sz="9600" dirty="0" smtClean="0"/>
              <a:t> </a:t>
            </a:r>
            <a:r>
              <a:rPr lang="sk-SK" sz="9600" dirty="0" smtClean="0"/>
              <a:t>RVPS </a:t>
            </a:r>
            <a:r>
              <a:rPr lang="en-US" sz="9600" dirty="0" err="1" smtClean="0"/>
              <a:t>čestné</a:t>
            </a:r>
            <a:r>
              <a:rPr lang="en-US" sz="9600" dirty="0" smtClean="0"/>
              <a:t> </a:t>
            </a:r>
            <a:r>
              <a:rPr lang="en-US" sz="9600" dirty="0" err="1" smtClean="0"/>
              <a:t>vyhlásenie</a:t>
            </a:r>
            <a:r>
              <a:rPr lang="en-US" sz="9600" dirty="0" smtClean="0"/>
              <a:t>, </a:t>
            </a:r>
            <a:r>
              <a:rPr lang="en-US" sz="9600" dirty="0" err="1" smtClean="0"/>
              <a:t>ktorého</a:t>
            </a:r>
            <a:r>
              <a:rPr lang="en-US" sz="9600" dirty="0" smtClean="0"/>
              <a:t> </a:t>
            </a:r>
            <a:r>
              <a:rPr lang="en-US" sz="9600" dirty="0" err="1" smtClean="0"/>
              <a:t>vzor</a:t>
            </a:r>
            <a:r>
              <a:rPr lang="en-US" sz="9600" dirty="0" smtClean="0"/>
              <a:t> je </a:t>
            </a:r>
            <a:r>
              <a:rPr lang="en-US" sz="9600" dirty="0" err="1" smtClean="0"/>
              <a:t>uvedený</a:t>
            </a:r>
            <a:r>
              <a:rPr lang="en-US" sz="9600" dirty="0" smtClean="0"/>
              <a:t> v </a:t>
            </a:r>
            <a:r>
              <a:rPr lang="en-US" sz="9600" dirty="0" err="1" smtClean="0"/>
              <a:t>prílohe</a:t>
            </a:r>
            <a:r>
              <a:rPr lang="en-US" sz="9600" dirty="0" smtClean="0"/>
              <a:t> č. 1, </a:t>
            </a:r>
            <a:r>
              <a:rPr lang="en-US" sz="9600" dirty="0" err="1" smtClean="0"/>
              <a:t>každoročne</a:t>
            </a:r>
            <a:r>
              <a:rPr lang="en-US" sz="9600" dirty="0" smtClean="0"/>
              <a:t> do 31. </a:t>
            </a:r>
            <a:r>
              <a:rPr lang="en-US" sz="9600" dirty="0" err="1" smtClean="0"/>
              <a:t>marca</a:t>
            </a:r>
            <a:r>
              <a:rPr lang="en-US" sz="9600" dirty="0" smtClean="0"/>
              <a:t>.</a:t>
            </a:r>
            <a:r>
              <a:rPr lang="en-US" sz="4000" dirty="0" smtClean="0"/>
              <a:t/>
            </a:r>
            <a:br>
              <a:rPr lang="en-US" sz="4000" dirty="0" smtClean="0"/>
            </a:br>
            <a:endParaRPr lang="sk-SK" sz="4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sk-SK" sz="5400" b="1" dirty="0" smtClean="0">
                <a:solidFill>
                  <a:srgbClr val="FF0000"/>
                </a:solidFill>
              </a:rPr>
              <a:t>NV 359/2011 § 6</a:t>
            </a:r>
            <a:endParaRPr lang="sk-SK" sz="5400" b="1" dirty="0">
              <a:solidFill>
                <a:srgbClr val="FF0000"/>
              </a:solidFill>
            </a:endParaRPr>
          </a:p>
        </p:txBody>
      </p:sp>
      <p:sp>
        <p:nvSpPr>
          <p:cNvPr id="3" name="Content Placeholder 2"/>
          <p:cNvSpPr>
            <a:spLocks noGrp="1"/>
          </p:cNvSpPr>
          <p:nvPr>
            <p:ph idx="1"/>
          </p:nvPr>
        </p:nvSpPr>
        <p:spPr>
          <a:xfrm>
            <a:off x="457200" y="785794"/>
            <a:ext cx="8229600" cy="5340369"/>
          </a:xfrm>
        </p:spPr>
        <p:txBody>
          <a:bodyPr>
            <a:noAutofit/>
          </a:bodyPr>
          <a:lstStyle/>
          <a:p>
            <a:pPr>
              <a:buNone/>
            </a:pPr>
            <a:r>
              <a:rPr lang="sk-SK" sz="2800" dirty="0" smtClean="0"/>
              <a:t>    </a:t>
            </a:r>
            <a:r>
              <a:rPr lang="sk-SK" sz="2000" b="1" dirty="0" smtClean="0"/>
              <a:t>Dodávanie mäsa, mletého mäsa, mäsových prípravkov, mäsových výrobkov, škvarených živočíšnych tukov a oškvarkov iným maloobchodným prevádzkarniam</a:t>
            </a:r>
          </a:p>
          <a:p>
            <a:pPr fontAlgn="t">
              <a:buNone/>
            </a:pPr>
            <a:r>
              <a:rPr lang="sk-SK" sz="2000" b="1" dirty="0" smtClean="0"/>
              <a:t> a)</a:t>
            </a:r>
            <a:r>
              <a:rPr lang="sk-SK" sz="2000" dirty="0" smtClean="0"/>
              <a:t> okrajovou činnosťou, ak maloobchodná prevádzkareň týždenne</a:t>
            </a:r>
          </a:p>
          <a:p>
            <a:pPr fontAlgn="t"/>
            <a:r>
              <a:rPr lang="sk-SK" sz="1800" b="1" dirty="0" smtClean="0"/>
              <a:t>1.</a:t>
            </a:r>
            <a:r>
              <a:rPr lang="sk-SK" sz="1800" dirty="0" smtClean="0"/>
              <a:t> rozrába, delí, krája, porciuje, vykosťuje celkovo najviac 2 t mäsa</a:t>
            </a:r>
            <a:r>
              <a:rPr lang="sk-SK" sz="1800" b="1" baseline="30000" dirty="0" smtClean="0"/>
              <a:t> </a:t>
            </a:r>
            <a:r>
              <a:rPr lang="sk-SK" sz="1800" dirty="0" smtClean="0"/>
              <a:t>domácich kopytníkov a zveriny alebo 1,5 t vykosteného mäsa z hydiny alebo domácich králikov a mäsa z bežcov z farmových chovov alebo tomu zodpovedajúce množstvo nevykosteného mäsa,</a:t>
            </a:r>
          </a:p>
          <a:p>
            <a:pPr fontAlgn="t"/>
            <a:r>
              <a:rPr lang="sk-SK" sz="1800" b="1" dirty="0" smtClean="0"/>
              <a:t>2.</a:t>
            </a:r>
            <a:r>
              <a:rPr lang="sk-SK" sz="1800" dirty="0" smtClean="0"/>
              <a:t> vyrába celkovo najviac 1 t mletého mäsa a mäsových prípravkov určených na spotrebu po tepelnej úprave, škvarených živočíšnych tukov a oškvarkov alebo tepelne opracovaných mäsových výrobkov,</a:t>
            </a:r>
          </a:p>
          <a:p>
            <a:pPr fontAlgn="t"/>
            <a:r>
              <a:rPr lang="sk-SK" sz="1800" b="1" dirty="0" smtClean="0"/>
              <a:t>3.</a:t>
            </a:r>
            <a:r>
              <a:rPr lang="sk-SK" sz="1800" dirty="0" smtClean="0"/>
              <a:t> vyrába celkovo najviac 200 kg mletého mäsa alebo mäsových prípravkov určených na spotrebu v surovom stave alebo tepelne neopracovaných mäsových výrobkov,</a:t>
            </a:r>
          </a:p>
          <a:p>
            <a:pPr fontAlgn="t"/>
            <a:r>
              <a:rPr lang="sk-SK" sz="1800" b="1" dirty="0" smtClean="0"/>
              <a:t>4.</a:t>
            </a:r>
            <a:r>
              <a:rPr lang="sk-SK" sz="1800" dirty="0" smtClean="0"/>
              <a:t> dodáva inej maloobchodnej prevádzkarni také množstvo čerstvého mäsa, mletého mäsa, mäsových prípravkov, škvarených živočíšnych tukov a oškvarkov alebo mäsových výrobkov, ktoré neprekračuje 25 % z celkovo opracovaného, upraveného, spracovaného mäsa a vyrobených potravín živočíšneho pôvodu podľa prvého až tretieho bodu,</a:t>
            </a:r>
          </a:p>
          <a:p>
            <a:pPr>
              <a:buNone/>
            </a:pPr>
            <a:endParaRPr lang="pl-PL" sz="2000" b="1" dirty="0" smtClean="0"/>
          </a:p>
          <a:p>
            <a:pPr>
              <a:buNone/>
            </a:pPr>
            <a:endParaRPr lang="sk-SK" sz="20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sk-SK" sz="5400" b="1" dirty="0" smtClean="0">
                <a:solidFill>
                  <a:srgbClr val="FF0000"/>
                </a:solidFill>
              </a:rPr>
              <a:t>NV 359/2011 § 6</a:t>
            </a:r>
            <a:endParaRPr lang="sk-SK" sz="5400" b="1" dirty="0">
              <a:solidFill>
                <a:srgbClr val="FF0000"/>
              </a:solidFill>
            </a:endParaRPr>
          </a:p>
        </p:txBody>
      </p:sp>
      <p:sp>
        <p:nvSpPr>
          <p:cNvPr id="3" name="Content Placeholder 2"/>
          <p:cNvSpPr>
            <a:spLocks noGrp="1"/>
          </p:cNvSpPr>
          <p:nvPr>
            <p:ph idx="1"/>
          </p:nvPr>
        </p:nvSpPr>
        <p:spPr>
          <a:xfrm>
            <a:off x="457200" y="785794"/>
            <a:ext cx="8229600" cy="5340369"/>
          </a:xfrm>
        </p:spPr>
        <p:txBody>
          <a:bodyPr>
            <a:noAutofit/>
          </a:bodyPr>
          <a:lstStyle/>
          <a:p>
            <a:pPr>
              <a:buNone/>
            </a:pPr>
            <a:r>
              <a:rPr lang="sk-SK" sz="2800" dirty="0" smtClean="0"/>
              <a:t>    </a:t>
            </a:r>
            <a:r>
              <a:rPr lang="sk-SK" sz="2000" b="1" dirty="0" smtClean="0"/>
              <a:t>Dodávanie mäsa, mletého mäsa, mäsových prípravkov, mäsových výrobkov, škvarených živočíšnych tukov a oškvarkov iným maloobchodným prevádzkarniam</a:t>
            </a:r>
          </a:p>
          <a:p>
            <a:pPr>
              <a:buNone/>
            </a:pPr>
            <a:endParaRPr lang="sk-SK" sz="2000" b="1" dirty="0" smtClean="0"/>
          </a:p>
          <a:p>
            <a:pPr fontAlgn="t">
              <a:buNone/>
            </a:pPr>
            <a:r>
              <a:rPr lang="sk-SK" sz="2000" b="1" dirty="0" smtClean="0"/>
              <a:t>b)</a:t>
            </a:r>
            <a:r>
              <a:rPr lang="sk-SK" sz="2000" dirty="0" smtClean="0"/>
              <a:t> obmedzenou činnosťou, ak iná maloobchodná prevádzkareň</a:t>
            </a:r>
          </a:p>
          <a:p>
            <a:pPr fontAlgn="t"/>
            <a:r>
              <a:rPr lang="sk-SK" sz="2000" b="1" dirty="0" smtClean="0"/>
              <a:t>1.</a:t>
            </a:r>
            <a:r>
              <a:rPr lang="sk-SK" sz="2000" dirty="0" smtClean="0"/>
              <a:t> dodávané mäso, mleté mäso, mäsové prípravky alebo škvarené živočíšne tuky, oškvarky a mäsové výrobky len priamo predáva konečnému spotrebiteľovi alebo ich ďalej porciuje, krája a inak upravuje, opracúva a balí len na jeho želanie a v jeho prítomnosti,</a:t>
            </a:r>
          </a:p>
          <a:p>
            <a:pPr fontAlgn="t"/>
            <a:r>
              <a:rPr lang="sk-SK" sz="2000" b="1" dirty="0" smtClean="0"/>
              <a:t>2.</a:t>
            </a:r>
            <a:r>
              <a:rPr lang="sk-SK" sz="2000" dirty="0" smtClean="0"/>
              <a:t> označuje dávky vyrobeného mletého mäsa alebo mäsových prípravkov a mäsových výrobkov určených na spotrebu po tepelnej úprave tak, aby informoval o potrebe dôkladnej tepelnej úpravy pred spotrebou inú maloobchodnú prevádzkareň alebo konečného spotrebiteľa, ktorým sa dodávajú.</a:t>
            </a:r>
          </a:p>
          <a:p>
            <a:pPr>
              <a:buNone/>
            </a:pPr>
            <a:endParaRPr lang="pl-PL" sz="2000" b="1" dirty="0" smtClean="0"/>
          </a:p>
          <a:p>
            <a:pPr>
              <a:buNone/>
            </a:pPr>
            <a:endParaRPr lang="sk-SK"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571504"/>
          </a:xfrm>
        </p:spPr>
        <p:txBody>
          <a:bodyPr>
            <a:normAutofit fontScale="90000"/>
          </a:bodyPr>
          <a:lstStyle/>
          <a:p>
            <a:r>
              <a:rPr lang="sk-SK" sz="5400" b="1" dirty="0" smtClean="0">
                <a:solidFill>
                  <a:srgbClr val="FF0000"/>
                </a:solidFill>
              </a:rPr>
              <a:t>NV 359/2011</a:t>
            </a:r>
            <a:endParaRPr lang="sk-SK" sz="5400" b="1" dirty="0">
              <a:solidFill>
                <a:srgbClr val="FF0000"/>
              </a:solidFill>
            </a:endParaRPr>
          </a:p>
        </p:txBody>
      </p:sp>
      <p:sp>
        <p:nvSpPr>
          <p:cNvPr id="3" name="Content Placeholder 2"/>
          <p:cNvSpPr>
            <a:spLocks noGrp="1"/>
          </p:cNvSpPr>
          <p:nvPr>
            <p:ph idx="1"/>
          </p:nvPr>
        </p:nvSpPr>
        <p:spPr>
          <a:xfrm>
            <a:off x="457200" y="642918"/>
            <a:ext cx="8229600" cy="5483245"/>
          </a:xfrm>
        </p:spPr>
        <p:txBody>
          <a:bodyPr>
            <a:noAutofit/>
          </a:bodyPr>
          <a:lstStyle/>
          <a:p>
            <a:pPr>
              <a:buNone/>
            </a:pPr>
            <a:r>
              <a:rPr lang="sk-SK" sz="2800" dirty="0" smtClean="0"/>
              <a:t>	</a:t>
            </a:r>
            <a:r>
              <a:rPr lang="sk-SK" sz="2000" dirty="0" smtClean="0"/>
              <a:t>§ 7 </a:t>
            </a:r>
            <a:r>
              <a:rPr lang="sk-SK" sz="2000" b="1" dirty="0" smtClean="0"/>
              <a:t>Malé množstvá mäsa z hydiny, domácich králikov a malé množstvá voľne žijúcej zveri a zveriny z nej</a:t>
            </a:r>
          </a:p>
          <a:p>
            <a:pPr>
              <a:buNone/>
            </a:pPr>
            <a:r>
              <a:rPr lang="sk-SK" sz="2000" dirty="0" smtClean="0"/>
              <a:t>	§ 8 </a:t>
            </a:r>
            <a:r>
              <a:rPr lang="sk-SK" sz="2000" b="1" dirty="0" smtClean="0"/>
              <a:t>Hygienické požiadavky na malé množstvá mäsa z hydiny a z králikov</a:t>
            </a:r>
          </a:p>
          <a:p>
            <a:pPr fontAlgn="t">
              <a:buNone/>
            </a:pPr>
            <a:r>
              <a:rPr lang="sk-SK" sz="2000" b="1" dirty="0" smtClean="0"/>
              <a:t>Ods.2 písm.b)</a:t>
            </a:r>
            <a:r>
              <a:rPr lang="sk-SK" sz="2000" dirty="0" smtClean="0"/>
              <a:t> vyprodukuje na farme alebo v chove ročne menej ako</a:t>
            </a:r>
          </a:p>
          <a:p>
            <a:pPr fontAlgn="t"/>
            <a:r>
              <a:rPr lang="sk-SK" sz="2000" b="1" dirty="0" smtClean="0"/>
              <a:t>1.</a:t>
            </a:r>
            <a:r>
              <a:rPr lang="sk-SK" sz="2000" dirty="0" smtClean="0"/>
              <a:t> 10 000 kusov hydiny,</a:t>
            </a:r>
          </a:p>
          <a:p>
            <a:pPr fontAlgn="t"/>
            <a:r>
              <a:rPr lang="sk-SK" sz="2000" b="1" dirty="0" smtClean="0"/>
              <a:t>2.</a:t>
            </a:r>
            <a:r>
              <a:rPr lang="sk-SK" sz="2000" dirty="0" smtClean="0"/>
              <a:t> 2 500 kusov králikov.</a:t>
            </a:r>
          </a:p>
          <a:p>
            <a:pPr fontAlgn="t">
              <a:buNone/>
            </a:pPr>
            <a:r>
              <a:rPr lang="sk-SK" sz="2000" b="1" dirty="0" smtClean="0"/>
              <a:t>Ods.3</a:t>
            </a:r>
            <a:r>
              <a:rPr lang="sk-SK" sz="2000" dirty="0" smtClean="0"/>
              <a:t> Na stupni prvovýroby možno hydinu podrobiť len týmto operáciám:</a:t>
            </a:r>
          </a:p>
          <a:p>
            <a:pPr fontAlgn="t"/>
            <a:r>
              <a:rPr lang="sk-SK" sz="2000" b="1" dirty="0" smtClean="0"/>
              <a:t>a)</a:t>
            </a:r>
            <a:r>
              <a:rPr lang="sk-SK" sz="2000" dirty="0" smtClean="0"/>
              <a:t> omráčeniu a usmrteniu vykrvením, obareniu a ošklbaniu, vypitvaniu, odstráneniu hlavy a inému jatočnému opracovaniu,</a:t>
            </a:r>
          </a:p>
          <a:p>
            <a:pPr fontAlgn="t"/>
            <a:r>
              <a:rPr lang="sk-SK" sz="2000" b="1" dirty="0" smtClean="0"/>
              <a:t>b)</a:t>
            </a:r>
            <a:r>
              <a:rPr lang="sk-SK" sz="2000" dirty="0" smtClean="0"/>
              <a:t> očisteniu, chladeniu alebo zmrazeniu a vloženiu do vhodného kontajnera na prepravu alebo ponúkanie na predaj konečnému spotrebiteľovi.</a:t>
            </a:r>
          </a:p>
          <a:p>
            <a:pPr fontAlgn="t">
              <a:buNone/>
            </a:pPr>
            <a:r>
              <a:rPr lang="sk-SK" sz="2000" b="1" dirty="0" smtClean="0"/>
              <a:t>Ods.4</a:t>
            </a:r>
            <a:r>
              <a:rPr lang="sk-SK" sz="2000" dirty="0" smtClean="0"/>
              <a:t> Na stupni prvovýroby možno králiky podrobiť len týmto operáciám:</a:t>
            </a:r>
          </a:p>
          <a:p>
            <a:pPr fontAlgn="t"/>
            <a:r>
              <a:rPr lang="sk-SK" sz="2000" b="1" dirty="0" smtClean="0"/>
              <a:t>a)</a:t>
            </a:r>
            <a:r>
              <a:rPr lang="sk-SK" sz="2000" dirty="0" smtClean="0"/>
              <a:t> omráčeniu a usmrteniu vykrvením, stiahnutiu z kože, vypitvaniu alebo inému jatočnému opracovaniu s výnimkou oddelenia hlavy,</a:t>
            </a:r>
          </a:p>
          <a:p>
            <a:pPr fontAlgn="t"/>
            <a:r>
              <a:rPr lang="sk-SK" sz="2000" b="1" dirty="0" smtClean="0"/>
              <a:t>b)</a:t>
            </a:r>
            <a:r>
              <a:rPr lang="sk-SK" sz="2000" dirty="0" smtClean="0"/>
              <a:t> očisteniu, chladeniu alebo zmrazeniu a vloženiu do vhodného kontajnera na prepravu alebo ponúkanie na predaj konečnému spotrebiteľovi.</a:t>
            </a:r>
          </a:p>
          <a:p>
            <a:pPr fontAlgn="t"/>
            <a:endParaRPr lang="sk-SK" sz="2800" dirty="0" smtClean="0"/>
          </a:p>
          <a:p>
            <a:pPr>
              <a:buNone/>
            </a:pPr>
            <a:endParaRPr lang="sk-SK" sz="28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359/2011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Autofit/>
          </a:bodyPr>
          <a:lstStyle/>
          <a:p>
            <a:pPr>
              <a:buNone/>
            </a:pPr>
            <a:r>
              <a:rPr lang="sk-SK" sz="2800" b="1" dirty="0" smtClean="0"/>
              <a:t>	</a:t>
            </a:r>
            <a:r>
              <a:rPr lang="sk-SK" sz="2400" dirty="0" smtClean="0"/>
              <a:t>§ 9 </a:t>
            </a:r>
            <a:r>
              <a:rPr lang="sk-SK" sz="2400" b="1" dirty="0" smtClean="0"/>
              <a:t>Hygienické požiadavky na malé množstvá voľne žijúcej zveri a zveriny z nej</a:t>
            </a:r>
          </a:p>
          <a:p>
            <a:pPr fontAlgn="t">
              <a:buNone/>
            </a:pPr>
            <a:r>
              <a:rPr lang="sk-SK" sz="2000" b="1" dirty="0" smtClean="0"/>
              <a:t>Ods.1 </a:t>
            </a:r>
            <a:r>
              <a:rPr lang="sk-SK" sz="2000" dirty="0" smtClean="0"/>
              <a:t>Malým množstvom ulovenej voľne žijúcej zveri, ktoré môže užívateľ poľovného revíru priamo predať konečnému spotrebiteľovi alebo dodať do miestnej maloobchodnej prevádzkarne, ktorá priamo zásobuje konečného spotrebiteľa, je najviac 30 % tiel voľne žijúcej zveri skutočne ulovenej v poľovnom revíri ročne.</a:t>
            </a:r>
          </a:p>
          <a:p>
            <a:pPr fontAlgn="t">
              <a:buNone/>
            </a:pPr>
            <a:r>
              <a:rPr lang="sk-SK" sz="2000" b="1" dirty="0" smtClean="0"/>
              <a:t>ods.2 </a:t>
            </a:r>
            <a:r>
              <a:rPr lang="sk-SK" sz="2000" dirty="0" smtClean="0"/>
              <a:t> Malým množstvom mäsa z voľne žijúcej zveri (ďalej len „zverina“), ktoré môže užívateľ poľovného revíru priamo predať konečnému spotrebiteľovi na mieste, je najviac 1 t rozrobenej vykostenej zveriny alebo zodpovedajúce množstvo nevykostenej zveriny za týždeň.</a:t>
            </a:r>
          </a:p>
          <a:p>
            <a:pPr>
              <a:buNone/>
            </a:pPr>
            <a:endParaRPr lang="sk-SK" sz="2000" b="1" dirty="0" smtClean="0"/>
          </a:p>
          <a:p>
            <a:pPr>
              <a:buNone/>
            </a:pPr>
            <a:r>
              <a:rPr lang="pl-PL" sz="2000" dirty="0" smtClean="0"/>
              <a:t>	</a:t>
            </a:r>
            <a:r>
              <a:rPr lang="pl-PL" sz="2400" dirty="0" smtClean="0"/>
              <a:t>§ 10 </a:t>
            </a:r>
            <a:r>
              <a:rPr lang="pl-PL" sz="2400" b="1" dirty="0" smtClean="0"/>
              <a:t>Naliehavé zabitie mimo bitúnku</a:t>
            </a:r>
          </a:p>
          <a:p>
            <a:pPr>
              <a:buNone/>
            </a:pPr>
            <a:endParaRPr lang="sk-SK"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lstStyle/>
          <a:p>
            <a:r>
              <a:rPr lang="sk-SK" b="1" dirty="0" smtClean="0">
                <a:solidFill>
                  <a:srgbClr val="FF0000"/>
                </a:solidFill>
              </a:rPr>
              <a:t>PREDAJ Z DVORA  v súvislostiach</a:t>
            </a:r>
            <a:endParaRPr lang="sk-SK"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fontAlgn="t"/>
            <a:r>
              <a:rPr lang="sk-SK" b="1" i="1" u="sng" dirty="0" smtClean="0">
                <a:solidFill>
                  <a:srgbClr val="FF0000"/>
                </a:solidFill>
              </a:rPr>
              <a:t/>
            </a:r>
            <a:br>
              <a:rPr lang="sk-SK" b="1" i="1" u="sng" dirty="0" smtClean="0">
                <a:solidFill>
                  <a:srgbClr val="FF0000"/>
                </a:solidFill>
              </a:rPr>
            </a:br>
            <a:r>
              <a:rPr lang="sk-SK" sz="9600" b="1" dirty="0" smtClean="0"/>
              <a:t> </a:t>
            </a:r>
          </a:p>
          <a:p>
            <a:pPr fontAlgn="t"/>
            <a:r>
              <a:rPr lang="sk-SK" sz="9600" dirty="0" smtClean="0"/>
              <a:t>MPaRV SR / Priamy predaj, pôda, SPF, pozemkové úpravy</a:t>
            </a:r>
          </a:p>
          <a:p>
            <a:pPr fontAlgn="t"/>
            <a:r>
              <a:rPr lang="sk-SK" sz="9600" dirty="0" smtClean="0"/>
              <a:t>MŽP SR / Agrolesníctvo, cirkulárna ekonomika</a:t>
            </a:r>
          </a:p>
          <a:p>
            <a:pPr fontAlgn="t"/>
            <a:r>
              <a:rPr lang="sk-SK" sz="9600" dirty="0" smtClean="0"/>
              <a:t>MPSVaR SR / Sociálne poľnohospodárstvo, rodinné farmy</a:t>
            </a:r>
          </a:p>
          <a:p>
            <a:pPr fontAlgn="t"/>
            <a:r>
              <a:rPr lang="sk-SK" sz="9600" dirty="0" smtClean="0"/>
              <a:t>MH SR / Cestovný ruch</a:t>
            </a:r>
          </a:p>
          <a:p>
            <a:pPr fontAlgn="t"/>
            <a:r>
              <a:rPr lang="sk-SK" sz="9600" dirty="0" smtClean="0"/>
              <a:t>MDVaRR SR / Cestný zákon, „F“ značky, motorkári</a:t>
            </a:r>
          </a:p>
          <a:p>
            <a:pPr fontAlgn="t"/>
            <a:r>
              <a:rPr lang="sk-SK" sz="9600" dirty="0" smtClean="0"/>
              <a:t>MZ SR / Zdravé potraviny do nemocníc</a:t>
            </a:r>
          </a:p>
          <a:p>
            <a:pPr fontAlgn="t"/>
            <a:r>
              <a:rPr lang="sk-SK" sz="9600" dirty="0" smtClean="0"/>
              <a:t>MŠ SR / Zdravé potraviny do škôl</a:t>
            </a:r>
          </a:p>
          <a:p>
            <a:pPr fontAlgn="t"/>
            <a:r>
              <a:rPr lang="sk-SK" sz="9600" dirty="0" smtClean="0"/>
              <a:t>MV SR / Ochrana majetku v extraviláne, VZN</a:t>
            </a:r>
          </a:p>
          <a:p>
            <a:pPr fontAlgn="t"/>
            <a:r>
              <a:rPr lang="sk-SK" sz="9600" dirty="0" smtClean="0"/>
              <a:t>MF SR / Účtovníctvo v rodinnej farme</a:t>
            </a:r>
          </a:p>
          <a:p>
            <a:pPr fontAlgn="t"/>
            <a:r>
              <a:rPr lang="sk-SK" sz="9600" dirty="0" smtClean="0"/>
              <a:t>MS SR / Vlastníctvo pôdy – vymožiteľnosť práva</a:t>
            </a:r>
          </a:p>
          <a:p>
            <a:pPr fontAlgn="t"/>
            <a:r>
              <a:rPr lang="sk-SK" sz="9600" dirty="0" smtClean="0"/>
              <a:t>MK SR / Remeselné potraviny</a:t>
            </a:r>
          </a:p>
          <a:p>
            <a:pPr fontAlgn="t"/>
            <a:r>
              <a:rPr lang="sk-SK" sz="9600" dirty="0" smtClean="0"/>
              <a:t>MZV SR / Propagácia na vonok</a:t>
            </a:r>
          </a:p>
          <a:p>
            <a:pPr fontAlgn="t"/>
            <a:r>
              <a:rPr lang="sk-SK" sz="9600" dirty="0" smtClean="0"/>
              <a:t>MO SR / Potravinová sebestačnosť = bezpečnosť štátu</a:t>
            </a:r>
          </a:p>
          <a:p>
            <a:pPr>
              <a:buNone/>
            </a:pPr>
            <a:endParaRPr lang="sk-SK" sz="1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14668" cy="1143000"/>
          </a:xfrm>
        </p:spPr>
        <p:txBody>
          <a:bodyPr/>
          <a:lstStyle/>
          <a:p>
            <a:r>
              <a:rPr lang="sk-SK" dirty="0" smtClean="0">
                <a:solidFill>
                  <a:srgbClr val="C00000"/>
                </a:solidFill>
              </a:rPr>
              <a:t>Rakúsko</a:t>
            </a:r>
            <a:endParaRPr lang="sk-SK" dirty="0">
              <a:solidFill>
                <a:srgbClr val="C00000"/>
              </a:solidFill>
            </a:endParaRPr>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00420" cy="1143000"/>
          </a:xfrm>
        </p:spPr>
        <p:txBody>
          <a:bodyPr/>
          <a:lstStyle/>
          <a:p>
            <a:r>
              <a:rPr lang="sk-SK" dirty="0" smtClean="0">
                <a:solidFill>
                  <a:srgbClr val="C00000"/>
                </a:solidFill>
              </a:rPr>
              <a:t>Ukrajina</a:t>
            </a:r>
            <a:endParaRPr lang="sk-SK" dirty="0">
              <a:solidFill>
                <a:srgbClr val="C00000"/>
              </a:solidFill>
            </a:endParaRPr>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pPr>
              <a:buNone/>
            </a:pPr>
            <a:r>
              <a:rPr lang="sk-SK" sz="12800" b="1" dirty="0" smtClean="0"/>
              <a:t>   </a:t>
            </a:r>
            <a:r>
              <a:rPr lang="sk-SK" sz="12800" dirty="0" smtClean="0"/>
              <a:t>ktorým sa ustanovujú hygienické požiadavky na priamy predaj a dodávanie malého množstva prvotných produktov rastlinného a živočíšneho pôvodu a dodávanie mlieka a mliečnych výrobkov konečnému spotrebiteľovi a iným maloobchodným prevádzkarniam</a:t>
            </a:r>
          </a:p>
          <a:p>
            <a:pPr>
              <a:buNone/>
            </a:pPr>
            <a:r>
              <a:rPr lang="sk-SK" sz="12800" b="1" dirty="0" smtClean="0"/>
              <a:t>    </a:t>
            </a:r>
            <a:endParaRPr lang="sk-SK" sz="1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a:bodyPr>
          <a:lstStyle/>
          <a:p>
            <a:pPr>
              <a:buNone/>
            </a:pPr>
            <a:r>
              <a:rPr lang="sk-SK" sz="12800" b="1" dirty="0" smtClean="0"/>
              <a:t>    </a:t>
            </a:r>
            <a:endParaRPr lang="sk-SK" sz="11200" dirty="0" smtClean="0"/>
          </a:p>
          <a:p>
            <a:pPr>
              <a:buNone/>
            </a:pPr>
            <a:r>
              <a:rPr lang="sk-SK" sz="12800" b="1" dirty="0" smtClean="0"/>
              <a:t>    </a:t>
            </a:r>
            <a:endParaRPr lang="sk-SK" sz="11200" dirty="0"/>
          </a:p>
        </p:txBody>
      </p:sp>
      <p:graphicFrame>
        <p:nvGraphicFramePr>
          <p:cNvPr id="5" name="Table 4"/>
          <p:cNvGraphicFramePr>
            <a:graphicFrameLocks noGrp="1"/>
          </p:cNvGraphicFramePr>
          <p:nvPr/>
        </p:nvGraphicFramePr>
        <p:xfrm>
          <a:off x="571473" y="1397000"/>
          <a:ext cx="8143932" cy="3303440"/>
        </p:xfrm>
        <a:graphic>
          <a:graphicData uri="http://schemas.openxmlformats.org/drawingml/2006/table">
            <a:tbl>
              <a:tblPr firstRow="1" bandRow="1">
                <a:tableStyleId>{5C22544A-7EE6-4342-B048-85BDC9FD1C3A}</a:tableStyleId>
              </a:tblPr>
              <a:tblGrid>
                <a:gridCol w="2500329"/>
                <a:gridCol w="3214710"/>
                <a:gridCol w="2428893"/>
              </a:tblGrid>
              <a:tr h="620120">
                <a:tc>
                  <a:txBody>
                    <a:bodyPr/>
                    <a:lstStyle/>
                    <a:p>
                      <a:r>
                        <a:rPr lang="sk-SK" sz="2400" dirty="0" smtClean="0"/>
                        <a:t>komodita</a:t>
                      </a:r>
                      <a:endParaRPr lang="sk-SK" sz="2400" dirty="0"/>
                    </a:p>
                  </a:txBody>
                  <a:tcPr/>
                </a:tc>
                <a:tc>
                  <a:txBody>
                    <a:bodyPr/>
                    <a:lstStyle/>
                    <a:p>
                      <a:r>
                        <a:rPr lang="sk-SK" sz="2400" dirty="0" smtClean="0"/>
                        <a:t>spotrebiteľ</a:t>
                      </a:r>
                      <a:endParaRPr lang="sk-SK" sz="2400" dirty="0"/>
                    </a:p>
                  </a:txBody>
                  <a:tcPr/>
                </a:tc>
                <a:tc>
                  <a:txBody>
                    <a:bodyPr/>
                    <a:lstStyle/>
                    <a:p>
                      <a:r>
                        <a:rPr lang="sk-SK" sz="2400" dirty="0" smtClean="0"/>
                        <a:t>maloobchodom</a:t>
                      </a:r>
                      <a:endParaRPr lang="sk-SK" sz="2400" dirty="0"/>
                    </a:p>
                  </a:txBody>
                  <a:tcPr/>
                </a:tc>
              </a:tr>
              <a:tr h="620120">
                <a:tc>
                  <a:txBody>
                    <a:bodyPr/>
                    <a:lstStyle/>
                    <a:p>
                      <a:r>
                        <a:rPr lang="sk-SK" sz="2400" dirty="0" smtClean="0"/>
                        <a:t>§ 3 ryby</a:t>
                      </a:r>
                      <a:endParaRPr lang="sk-SK" sz="2400" dirty="0"/>
                    </a:p>
                  </a:txBody>
                  <a:tcPr/>
                </a:tc>
                <a:tc>
                  <a:txBody>
                    <a:bodyPr/>
                    <a:lstStyle/>
                    <a:p>
                      <a:r>
                        <a:rPr lang="sk-SK" sz="2400" dirty="0" smtClean="0"/>
                        <a:t>1 nákup = 20 .- eur</a:t>
                      </a:r>
                      <a:endParaRPr lang="sk-SK" sz="2400" dirty="0"/>
                    </a:p>
                  </a:txBody>
                  <a:tcPr/>
                </a:tc>
                <a:tc>
                  <a:txBody>
                    <a:bodyPr/>
                    <a:lstStyle/>
                    <a:p>
                      <a:r>
                        <a:rPr lang="sk-SK" sz="2400" dirty="0" smtClean="0"/>
                        <a:t>100 kg</a:t>
                      </a:r>
                      <a:r>
                        <a:rPr lang="sk-SK" sz="2400" baseline="0" dirty="0" smtClean="0"/>
                        <a:t> / týždeň</a:t>
                      </a:r>
                      <a:endParaRPr lang="sk-SK" sz="2400" dirty="0"/>
                    </a:p>
                  </a:txBody>
                  <a:tcPr/>
                </a:tc>
              </a:tr>
              <a:tr h="620120">
                <a:tc>
                  <a:txBody>
                    <a:bodyPr/>
                    <a:lstStyle/>
                    <a:p>
                      <a:r>
                        <a:rPr lang="sk-SK" sz="2400" dirty="0" smtClean="0"/>
                        <a:t>§</a:t>
                      </a:r>
                      <a:r>
                        <a:rPr lang="sk-SK" sz="2400" baseline="0" dirty="0" smtClean="0"/>
                        <a:t> 4 surové mlieko</a:t>
                      </a:r>
                      <a:endParaRPr lang="sk-SK" sz="2400" dirty="0"/>
                    </a:p>
                  </a:txBody>
                  <a:tcPr/>
                </a:tc>
                <a:tc>
                  <a:txBody>
                    <a:bodyPr/>
                    <a:lstStyle/>
                    <a:p>
                      <a:r>
                        <a:rPr lang="sk-SK" sz="2400" dirty="0" smtClean="0"/>
                        <a:t>neobmedzene</a:t>
                      </a:r>
                      <a:endParaRPr lang="sk-SK" sz="2400" dirty="0"/>
                    </a:p>
                  </a:txBody>
                  <a:tcPr/>
                </a:tc>
                <a:tc>
                  <a:txBody>
                    <a:bodyPr/>
                    <a:lstStyle/>
                    <a:p>
                      <a:r>
                        <a:rPr lang="sk-SK" sz="2400" dirty="0" smtClean="0"/>
                        <a:t>-</a:t>
                      </a:r>
                      <a:endParaRPr lang="sk-SK" sz="2400" dirty="0"/>
                    </a:p>
                  </a:txBody>
                  <a:tcPr/>
                </a:tc>
              </a:tr>
              <a:tr h="620120">
                <a:tc>
                  <a:txBody>
                    <a:bodyPr/>
                    <a:lstStyle/>
                    <a:p>
                      <a:r>
                        <a:rPr lang="sk-SK" sz="2400" dirty="0" smtClean="0"/>
                        <a:t>§ 5 vajcia</a:t>
                      </a:r>
                      <a:endParaRPr lang="sk-SK" sz="2400" dirty="0"/>
                    </a:p>
                  </a:txBody>
                  <a:tcPr/>
                </a:tc>
                <a:tc>
                  <a:txBody>
                    <a:bodyPr/>
                    <a:lstStyle/>
                    <a:p>
                      <a:r>
                        <a:rPr lang="sk-SK" sz="2400" dirty="0" smtClean="0"/>
                        <a:t>1 osoba / 60 ks / týždeň</a:t>
                      </a:r>
                      <a:endParaRPr lang="sk-SK" sz="2400" dirty="0"/>
                    </a:p>
                  </a:txBody>
                  <a:tcPr/>
                </a:tc>
                <a:tc>
                  <a:txBody>
                    <a:bodyPr/>
                    <a:lstStyle/>
                    <a:p>
                      <a:r>
                        <a:rPr lang="sk-SK" sz="2400" dirty="0" smtClean="0"/>
                        <a:t>350 ks / týždeň</a:t>
                      </a:r>
                      <a:endParaRPr lang="sk-SK" sz="2400" dirty="0"/>
                    </a:p>
                  </a:txBody>
                  <a:tcPr/>
                </a:tc>
              </a:tr>
              <a:tr h="620120">
                <a:tc>
                  <a:txBody>
                    <a:bodyPr/>
                    <a:lstStyle/>
                    <a:p>
                      <a:r>
                        <a:rPr lang="sk-SK" sz="2400" dirty="0" smtClean="0"/>
                        <a:t>§ 6 med</a:t>
                      </a:r>
                      <a:endParaRPr lang="sk-SK"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2400" dirty="0" smtClean="0"/>
                        <a:t>neobmedzene</a:t>
                      </a:r>
                    </a:p>
                    <a:p>
                      <a:endParaRPr lang="sk-SK" sz="2400" dirty="0"/>
                    </a:p>
                  </a:txBody>
                  <a:tcPr/>
                </a:tc>
                <a:tc>
                  <a:txBody>
                    <a:bodyPr/>
                    <a:lstStyle/>
                    <a:p>
                      <a:r>
                        <a:rPr lang="sk-SK" sz="2400" dirty="0" smtClean="0"/>
                        <a:t>1 tona / rok</a:t>
                      </a:r>
                      <a:endParaRPr lang="sk-SK" sz="2400"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 </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pPr>
              <a:buNone/>
            </a:pPr>
            <a:r>
              <a:rPr lang="sk-SK" sz="12800" b="1" dirty="0" smtClean="0"/>
              <a:t>  </a:t>
            </a:r>
          </a:p>
          <a:p>
            <a:pPr>
              <a:buNone/>
            </a:pPr>
            <a:r>
              <a:rPr lang="sk-SK" sz="12800" b="1" dirty="0" smtClean="0"/>
              <a:t>   </a:t>
            </a:r>
            <a:r>
              <a:rPr lang="sk-SK" sz="12800" dirty="0" smtClean="0"/>
              <a:t>ktorým sa mení a dopĺňa nariadenie vlády Slovenskej republiky č. </a:t>
            </a:r>
            <a:r>
              <a:rPr lang="sk-SK" sz="12800" dirty="0" smtClean="0">
                <a:hlinkClick r:id="rId3" tooltip="Odkaz na predpis alebo ustanovenie"/>
              </a:rPr>
              <a:t>360/2011 Z. z.</a:t>
            </a:r>
            <a:endParaRPr lang="sk-SK" sz="12800" dirty="0" smtClean="0"/>
          </a:p>
          <a:p>
            <a:pPr>
              <a:buNone/>
            </a:pPr>
            <a:r>
              <a:rPr lang="sk-SK" sz="12800" dirty="0" smtClean="0"/>
              <a:t>   </a:t>
            </a:r>
          </a:p>
          <a:p>
            <a:pPr>
              <a:buNone/>
            </a:pPr>
            <a:r>
              <a:rPr lang="sk-SK" sz="12800" dirty="0" smtClean="0"/>
              <a:t>   § 7 rastlinné komodity</a:t>
            </a:r>
          </a:p>
          <a:p>
            <a:pPr>
              <a:buNone/>
            </a:pPr>
            <a:r>
              <a:rPr lang="sk-SK" sz="12800" dirty="0" smtClean="0"/>
              <a:t>   § 7a spracované rastlinné komodity</a:t>
            </a:r>
          </a:p>
          <a:p>
            <a:pPr>
              <a:buNone/>
            </a:pPr>
            <a:r>
              <a:rPr lang="sk-SK" b="1" i="1" u="sng" dirty="0" smtClean="0">
                <a:solidFill>
                  <a:srgbClr val="FF0000"/>
                </a:solidFill>
              </a:rPr>
              <a:t/>
            </a:r>
            <a:br>
              <a:rPr lang="sk-SK" b="1" i="1" u="sng" dirty="0" smtClean="0">
                <a:solidFill>
                  <a:srgbClr val="FF0000"/>
                </a:solidFill>
              </a:rPr>
            </a:br>
            <a:endParaRPr lang="sk-SK" sz="1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Autofit/>
          </a:bodyPr>
          <a:lstStyle/>
          <a:p>
            <a:r>
              <a:rPr lang="sk-SK" sz="2800" dirty="0" smtClean="0"/>
              <a:t>a)zrno obilnín, z každého druhu do 500 kg,</a:t>
            </a:r>
          </a:p>
          <a:p>
            <a:r>
              <a:rPr lang="sk-SK" sz="2800" dirty="0" smtClean="0"/>
              <a:t>b)zrno pohánky, ciroku, prosa a kultúrnych druhov láskavca do 500 kg,</a:t>
            </a:r>
          </a:p>
          <a:p>
            <a:r>
              <a:rPr lang="sk-SK" sz="2800" dirty="0" smtClean="0"/>
              <a:t>c)suché strukoviny do 500 kg,</a:t>
            </a:r>
          </a:p>
          <a:p>
            <a:r>
              <a:rPr lang="sk-SK" sz="2800" dirty="0" smtClean="0"/>
              <a:t>d)olejniny do 500 kg,</a:t>
            </a:r>
          </a:p>
          <a:p>
            <a:r>
              <a:rPr lang="sk-SK" sz="2800" dirty="0" smtClean="0"/>
              <a:t>e)konzumné zemiaky do 2 000 kg,</a:t>
            </a:r>
          </a:p>
          <a:p>
            <a:r>
              <a:rPr lang="sk-SK" sz="2800" dirty="0" smtClean="0"/>
              <a:t>f)hlúbovú zeleninu do 2 000 kg,</a:t>
            </a:r>
          </a:p>
          <a:p>
            <a:r>
              <a:rPr lang="sk-SK" sz="2800" dirty="0" smtClean="0"/>
              <a:t>g)plodovú zeleninu, z každého druhu do 500 kg,</a:t>
            </a:r>
          </a:p>
          <a:p>
            <a:r>
              <a:rPr lang="sk-SK" sz="2800" dirty="0" smtClean="0"/>
              <a:t>h)koreňovú zeleninu, z každého druhu do 500 kg,</a:t>
            </a:r>
          </a:p>
          <a:p>
            <a:r>
              <a:rPr lang="sk-SK" sz="2800" dirty="0" smtClean="0"/>
              <a:t>i) cibuľovú zeleninu do 200 kg,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r>
              <a:rPr lang="sk-SK" sz="9800" dirty="0" smtClean="0"/>
              <a:t>j)strukovú zeleninu do 300 kg,</a:t>
            </a:r>
          </a:p>
          <a:p>
            <a:r>
              <a:rPr lang="sk-SK" sz="9800" dirty="0" smtClean="0"/>
              <a:t>k)listovú zeleninu do 150 kg,</a:t>
            </a:r>
          </a:p>
          <a:p>
            <a:r>
              <a:rPr lang="sk-SK" sz="9800" dirty="0" smtClean="0"/>
              <a:t>l)jadrové ovocie do 2 000 kg,</a:t>
            </a:r>
          </a:p>
          <a:p>
            <a:r>
              <a:rPr lang="sk-SK" sz="9800" dirty="0" smtClean="0"/>
              <a:t>m)kôstkové ovocie do 1 000 kg,</a:t>
            </a:r>
          </a:p>
          <a:p>
            <a:r>
              <a:rPr lang="sk-SK" sz="9800" dirty="0" smtClean="0"/>
              <a:t>n)bobuľové ovocie vrátane hrozna stolového alebo muštového na priamy konzum                do 250 kg, </a:t>
            </a:r>
          </a:p>
          <a:p>
            <a:r>
              <a:rPr lang="sk-SK" sz="9800" dirty="0" smtClean="0"/>
              <a:t>o) škrupinové ovocie nelúpané do 700 kg,</a:t>
            </a:r>
          </a:p>
          <a:p>
            <a:r>
              <a:rPr lang="sk-SK" sz="9800" dirty="0" smtClean="0"/>
              <a:t>p) byliny do 50 kg,</a:t>
            </a:r>
          </a:p>
          <a:p>
            <a:r>
              <a:rPr lang="sk-SK" sz="9800" dirty="0" smtClean="0"/>
              <a:t>q) pestované huby do 50 kg.“.</a:t>
            </a:r>
          </a:p>
          <a:p>
            <a:pPr>
              <a:buNone/>
            </a:pPr>
            <a:endParaRPr lang="sk-SK" sz="1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r>
              <a:rPr lang="sk-SK" sz="12800" dirty="0" smtClean="0"/>
              <a:t>§ 7a</a:t>
            </a:r>
          </a:p>
          <a:p>
            <a:r>
              <a:rPr lang="sk-SK" sz="12800" dirty="0" smtClean="0"/>
              <a:t>Dodávanie malého množstva spracovaných produktov rastlinného pôvodu </a:t>
            </a:r>
            <a:br>
              <a:rPr lang="sk-SK" sz="12800" dirty="0" smtClean="0"/>
            </a:br>
            <a:r>
              <a:rPr lang="sk-SK" sz="12800" dirty="0" smtClean="0"/>
              <a:t>konečnému spotrebiteľovi alebo miestnej maloobchodnej prevádzkarni </a:t>
            </a:r>
          </a:p>
          <a:p>
            <a:r>
              <a:rPr lang="sk-SK" sz="12800" dirty="0" smtClean="0"/>
              <a:t>(1)Malým množstvom spracovaných produktov rastlinného pôvodu je množstvo, ktoré </a:t>
            </a:r>
            <a:r>
              <a:rPr lang="sk-SK" sz="12800" b="1" dirty="0" smtClean="0"/>
              <a:t>prvovýrobca vyrába vo svojom súkromnom hospodárstve</a:t>
            </a:r>
            <a:r>
              <a:rPr lang="sk-SK" sz="12800" dirty="0" smtClean="0"/>
              <a:t> a priamo predáva konečnému spotrebiteľovi alebo dodáva miestnej maloobchodnej prevádzkarni, ktorá priamo zásobuje konečného spotrebiteľa, ak ide ročne o </a:t>
            </a:r>
          </a:p>
          <a:p>
            <a:pPr>
              <a:buNone/>
            </a:pPr>
            <a:endParaRPr lang="sk-SK" sz="1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FF0000"/>
                </a:solidFill>
              </a:rPr>
              <a:t>Legislatíva EÚ</a:t>
            </a:r>
            <a:endParaRPr lang="sk-SK" b="1"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pPr>
              <a:buNone/>
            </a:pPr>
            <a:r>
              <a:rPr lang="sk-SK" b="1" i="1" u="sng" dirty="0" smtClean="0">
                <a:solidFill>
                  <a:srgbClr val="FF0000"/>
                </a:solidFill>
              </a:rPr>
              <a:t/>
            </a:r>
            <a:br>
              <a:rPr lang="sk-SK" b="1" i="1" u="sng" dirty="0" smtClean="0">
                <a:solidFill>
                  <a:srgbClr val="FF0000"/>
                </a:solidFill>
              </a:rPr>
            </a:br>
            <a:r>
              <a:rPr lang="sk-SK" sz="11200" dirty="0" smtClean="0"/>
              <a:t>V  Nariadeniach európskeho parlamentu a rady z 29.4.2004 </a:t>
            </a:r>
            <a:r>
              <a:rPr lang="sk-SK" sz="11200" b="1" dirty="0" smtClean="0"/>
              <a:t>č. 852/2004 </a:t>
            </a:r>
            <a:r>
              <a:rPr lang="sk-SK" sz="11200" dirty="0" smtClean="0"/>
              <a:t>o hygiene potravín  a </a:t>
            </a:r>
            <a:r>
              <a:rPr lang="sk-SK" sz="11200" b="1" dirty="0" smtClean="0"/>
              <a:t>č.853/2004</a:t>
            </a:r>
            <a:r>
              <a:rPr lang="sk-SK" sz="11200" dirty="0" smtClean="0"/>
              <a:t>, ktorým sa ustanovujú osobitné hygienické predpisy pre potraviny živočíšneho pôvodu sa v článku 1 hovorí : </a:t>
            </a:r>
            <a:br>
              <a:rPr lang="sk-SK" sz="11200" dirty="0" smtClean="0"/>
            </a:br>
            <a:r>
              <a:rPr lang="sk-SK" sz="11200" i="1" dirty="0" smtClean="0"/>
              <a:t>tieto nariadenia  sa okrem iného nevzťahujú na  priame dodávanie malých množstiev prvotných produktov ich výrobcom konečnému spotrebiteľovi alebo miestnym maloobchodným prevádzkarniam, ktoré priamo zásobujú konečného spotrebiteľa. </a:t>
            </a:r>
            <a:br>
              <a:rPr lang="sk-SK" sz="11200" i="1" dirty="0" smtClean="0"/>
            </a:br>
            <a:r>
              <a:rPr lang="sk-SK" sz="11200" dirty="0" smtClean="0"/>
              <a:t>Ďalej sa v Nariadeniach píše :</a:t>
            </a:r>
            <a:r>
              <a:rPr lang="sk-SK" sz="11200" i="1" dirty="0" smtClean="0"/>
              <a:t> členské štáty podľa  vnútro-štátneho práva ustanovia predpisy, ktorými sa upravia uvedené činnosti .</a:t>
            </a:r>
            <a:endParaRPr lang="sk-SK" sz="11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r>
              <a:rPr lang="sk-SK" sz="9600" dirty="0" smtClean="0"/>
              <a:t>a)spracované ovocie do 1 250 kg hmotnosti suroviny, najmä lekvár, džem, kompót, </a:t>
            </a:r>
          </a:p>
          <a:p>
            <a:r>
              <a:rPr lang="sk-SK" sz="9600" dirty="0" smtClean="0"/>
              <a:t>b)spracovanú zeleninu do 1 250 kg hmotnosti suroviny, najmä nakladanú zeleninu, sterilizovanú zeleninu, </a:t>
            </a:r>
          </a:p>
          <a:p>
            <a:r>
              <a:rPr lang="sk-SK" sz="9600" dirty="0" smtClean="0"/>
              <a:t>c)kvasenú kapustu do 500 kg hmotnosti suroviny, </a:t>
            </a:r>
          </a:p>
          <a:p>
            <a:r>
              <a:rPr lang="sk-SK" sz="9600" dirty="0" smtClean="0"/>
              <a:t>d)pestované konzervované huby do 50 kg hmotnosti suroviny, </a:t>
            </a:r>
          </a:p>
          <a:p>
            <a:r>
              <a:rPr lang="sk-SK" sz="9600" dirty="0" smtClean="0"/>
              <a:t>e)pestované sušené huby do 50 kg hmotnosti suroviny,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r>
              <a:rPr lang="sk-SK" sz="9600" dirty="0" smtClean="0"/>
              <a:t>f)sirupy, ovocné šťavy a zeleninové šťavy do 1 250 kg hmotnosti suroviny, </a:t>
            </a:r>
          </a:p>
          <a:p>
            <a:r>
              <a:rPr lang="sk-SK" sz="9600" dirty="0" smtClean="0"/>
              <a:t>g)sušené kuchynské byliny do 50 kg hmotnosti suroviny,</a:t>
            </a:r>
          </a:p>
          <a:p>
            <a:r>
              <a:rPr lang="sk-SK" sz="9600" dirty="0" smtClean="0"/>
              <a:t>h)spracované produkty z obilia a zemiakov do 400 kg hmotnosti suroviny, najmä lokše, pagáče, cestoviny, </a:t>
            </a:r>
          </a:p>
          <a:p>
            <a:r>
              <a:rPr lang="sk-SK" sz="9600" dirty="0" smtClean="0"/>
              <a:t>i)pochutiny na báze spracovaného ovocia a zeleniny do 100 kg hmotnosti hotového výrobku, najmä sušené ochutené semená olejnín, ovocné čaje a ovocné octy do 200 l. </a:t>
            </a:r>
          </a:p>
          <a:p>
            <a:endParaRPr lang="sk-SK" sz="12800" dirty="0" smtClean="0"/>
          </a:p>
          <a:p>
            <a:pPr>
              <a:buNone/>
            </a:pPr>
            <a:endParaRPr lang="sk-SK" sz="1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32500" lnSpcReduction="20000"/>
          </a:bodyPr>
          <a:lstStyle/>
          <a:p>
            <a:r>
              <a:rPr lang="sk-SK" sz="9600" dirty="0" smtClean="0"/>
              <a:t>(2)</a:t>
            </a:r>
          </a:p>
          <a:p>
            <a:r>
              <a:rPr lang="sk-SK" sz="9600" dirty="0" smtClean="0"/>
              <a:t>Výrobcom podľa odseku 4 je ten, kto spracúva produkty </a:t>
            </a:r>
            <a:r>
              <a:rPr lang="sk-SK" sz="9600" b="1" dirty="0" smtClean="0"/>
              <a:t>z vlastnej pestovateľskej činnosti</a:t>
            </a:r>
            <a:r>
              <a:rPr lang="sk-SK" sz="9600" dirty="0" smtClean="0"/>
              <a:t>, vyrába z nich produkty uvedené v odseku 1 a je na tento účel zaregistrovaný na regionálnej veterinárnej a potravinovej správe. </a:t>
            </a:r>
          </a:p>
          <a:p>
            <a:r>
              <a:rPr lang="sk-SK" sz="9600" dirty="0" smtClean="0"/>
              <a:t>(3)</a:t>
            </a:r>
          </a:p>
          <a:p>
            <a:r>
              <a:rPr lang="sk-SK" sz="9600" dirty="0" smtClean="0"/>
              <a:t>Výrobca malého množstva spracovaných produktov rastlinného pôvodu je povinný používať len také suroviny, ktoré zodpovedajú požiadavkám bezpečnosti potravín.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Autofit/>
          </a:bodyPr>
          <a:lstStyle/>
          <a:p>
            <a:r>
              <a:rPr lang="sk-SK" sz="2800" dirty="0" smtClean="0"/>
              <a:t>(4)</a:t>
            </a:r>
          </a:p>
          <a:p>
            <a:r>
              <a:rPr lang="sk-SK" sz="2800" dirty="0" smtClean="0"/>
              <a:t>Výrobca malého množstva spracovaných produktov rastlinného pôvodu</a:t>
            </a:r>
          </a:p>
          <a:p>
            <a:r>
              <a:rPr lang="sk-SK" sz="2800" dirty="0" smtClean="0"/>
              <a:t>a)zodpovedá za bezpečnosť a kvalitu spracovaných produktov,</a:t>
            </a:r>
          </a:p>
          <a:p>
            <a:r>
              <a:rPr lang="sk-SK" sz="2800" dirty="0" smtClean="0"/>
              <a:t>b)musí byť zdravotne spôsobilý; zdravotnú spôsobilosť preukazuje potvrdením lekára o zdravotnej spôsobilosti, </a:t>
            </a:r>
          </a:p>
          <a:p>
            <a:r>
              <a:rPr lang="sk-SK" sz="2800" dirty="0" smtClean="0"/>
              <a:t>c)vedie evidenciu o dátume, druhu, množstve, zložení a teplote skladovania vyrobených produktoch rastlinného pôvodu, a to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100/2016</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r>
              <a:rPr lang="sk-SK" sz="11200" dirty="0" smtClean="0"/>
              <a:t>1.celkového množstva,</a:t>
            </a:r>
          </a:p>
          <a:p>
            <a:r>
              <a:rPr lang="sk-SK" sz="11200" dirty="0" smtClean="0"/>
              <a:t>2.priamo predaných produktov konečnému spotrebiteľovi alebo na miestnom trhovisku,</a:t>
            </a:r>
          </a:p>
          <a:p>
            <a:r>
              <a:rPr lang="sk-SK" sz="11200" dirty="0" smtClean="0"/>
              <a:t>3.produktov dodaných do miestnych maloobchodných prevádzkarní vrátane názvov a adries týchto prevádzkarní, </a:t>
            </a:r>
          </a:p>
          <a:p>
            <a:r>
              <a:rPr lang="sk-SK" sz="11200" dirty="0" smtClean="0"/>
              <a:t>d)je povinný označiť svoje predajné miesto menom a priezviskom, adresou a registračným číslom, </a:t>
            </a:r>
          </a:p>
          <a:p>
            <a:r>
              <a:rPr lang="sk-SK" sz="11200" b="1" dirty="0" smtClean="0"/>
              <a:t>e)je povinný produkty označiť údajmi o názve produktu a </a:t>
            </a:r>
            <a:r>
              <a:rPr lang="sk-SK" sz="11200" b="1" u="sng" dirty="0" smtClean="0"/>
              <a:t>jeho cene</a:t>
            </a:r>
            <a:r>
              <a:rPr lang="sk-SK" sz="11200" b="1" dirty="0" smtClean="0"/>
              <a:t>, menom a priezviskom výrobcu, registračným číslom a rokom výroby produktu; na požiadanie podáva ústnu informáciu o ostatných údajoch.</a:t>
            </a:r>
          </a:p>
          <a:p>
            <a:pPr>
              <a:buNone/>
            </a:pPr>
            <a:endParaRPr lang="sk-SK" sz="1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fontAlgn="t">
              <a:buNone/>
            </a:pPr>
            <a:r>
              <a:rPr lang="sk-SK" sz="9600" b="1" dirty="0" smtClean="0"/>
              <a:t>§ 8 Dodávanie mlieka a mliečnych výrobkov z maloobchodnej prevádzkarne iným maloobchodným prevádzkarniam, ktoré je len okrajovou, miestnou a obmedzenou činnosťou maloobchodnej prevádzkarne</a:t>
            </a:r>
          </a:p>
          <a:p>
            <a:pPr fontAlgn="t">
              <a:buNone/>
            </a:pPr>
            <a:r>
              <a:rPr lang="sk-SK" sz="9600" b="1" dirty="0" smtClean="0"/>
              <a:t>Ods. 1)</a:t>
            </a:r>
            <a:r>
              <a:rPr lang="sk-SK" sz="9600" dirty="0" smtClean="0"/>
              <a:t> Dodávanie mlieka a mliečnych výrobkov je miestnou činnosťou maloobchodnej prevádzkarne vrátane maloobchodnej prevádzkarne v rámci chovu na produkciu mlieka, ak vykonáva činnosti manipulácie s mliekom alebo jeho spracúvanie a skladovanie podľa § 9 a 10 a dodáva toto mlieko a mliečne výrobky iným maloobchodným prevádzkarniam, ktoré sú od nej </a:t>
            </a:r>
            <a:r>
              <a:rPr lang="sk-SK" sz="9600" b="1" dirty="0" smtClean="0"/>
              <a:t>vzdialené najviac dve hodiny cesty</a:t>
            </a:r>
            <a:r>
              <a:rPr lang="sk-SK" sz="9600" dirty="0" smtClean="0"/>
              <a:t> za dodržania hygienických podmienok prepravy.</a:t>
            </a:r>
          </a:p>
          <a:p>
            <a:pPr>
              <a:buNone/>
            </a:pPr>
            <a:endParaRPr lang="sk-SK" sz="11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sz="12800" b="1" dirty="0" smtClean="0"/>
              <a:t> </a:t>
            </a:r>
            <a:r>
              <a:rPr lang="sk-SK" sz="9600" b="1" dirty="0" smtClean="0"/>
              <a:t>§ 9</a:t>
            </a:r>
            <a:r>
              <a:rPr lang="sk-SK" sz="12800" b="1" dirty="0" smtClean="0"/>
              <a:t> </a:t>
            </a:r>
            <a:r>
              <a:rPr lang="en-US" sz="9600" b="1" dirty="0" err="1" smtClean="0"/>
              <a:t>Dodávanie</a:t>
            </a:r>
            <a:r>
              <a:rPr lang="en-US" sz="9600" b="1" dirty="0" smtClean="0"/>
              <a:t> </a:t>
            </a:r>
            <a:r>
              <a:rPr lang="en-US" sz="9600" b="1" dirty="0" err="1" smtClean="0"/>
              <a:t>surového</a:t>
            </a:r>
            <a:r>
              <a:rPr lang="en-US" sz="9600" b="1" dirty="0" smtClean="0"/>
              <a:t> </a:t>
            </a:r>
            <a:r>
              <a:rPr lang="en-US" sz="9600" b="1" dirty="0" err="1" smtClean="0"/>
              <a:t>mlieka</a:t>
            </a:r>
            <a:r>
              <a:rPr lang="en-US" sz="9600" b="1" dirty="0" smtClean="0"/>
              <a:t> a </a:t>
            </a:r>
            <a:r>
              <a:rPr lang="en-US" sz="9600" b="1" dirty="0" err="1" smtClean="0"/>
              <a:t>mliečnych</a:t>
            </a:r>
            <a:r>
              <a:rPr lang="en-US" sz="9600" b="1" dirty="0" smtClean="0"/>
              <a:t> </a:t>
            </a:r>
            <a:r>
              <a:rPr lang="en-US" sz="9600" b="1" dirty="0" err="1" smtClean="0"/>
              <a:t>výrobkov</a:t>
            </a:r>
            <a:r>
              <a:rPr lang="en-US" sz="9600" b="1" dirty="0" smtClean="0"/>
              <a:t> z </a:t>
            </a:r>
            <a:r>
              <a:rPr lang="en-US" sz="9600" b="1" dirty="0" err="1" smtClean="0"/>
              <a:t>tohto</a:t>
            </a:r>
            <a:r>
              <a:rPr lang="en-US" sz="9600" b="1" dirty="0" smtClean="0"/>
              <a:t> </a:t>
            </a:r>
            <a:r>
              <a:rPr lang="en-US" sz="9600" b="1" dirty="0" err="1" smtClean="0"/>
              <a:t>mlieka</a:t>
            </a:r>
            <a:r>
              <a:rPr lang="en-US" sz="9600" b="1" dirty="0" smtClean="0"/>
              <a:t> </a:t>
            </a:r>
            <a:r>
              <a:rPr lang="en-US" sz="9600" b="1" dirty="0" err="1" smtClean="0"/>
              <a:t>iným</a:t>
            </a:r>
            <a:r>
              <a:rPr lang="en-US" sz="9600" b="1" dirty="0" smtClean="0"/>
              <a:t> </a:t>
            </a:r>
            <a:r>
              <a:rPr lang="en-US" sz="9600" b="1" dirty="0" err="1" smtClean="0"/>
              <a:t>maloobchodným</a:t>
            </a:r>
            <a:r>
              <a:rPr lang="en-US" sz="9600" b="1" dirty="0" smtClean="0"/>
              <a:t> </a:t>
            </a:r>
            <a:r>
              <a:rPr lang="en-US" sz="9600" b="1" dirty="0" err="1" smtClean="0"/>
              <a:t>prevádzkarniam</a:t>
            </a:r>
            <a:r>
              <a:rPr lang="en-US" sz="9600" b="1" dirty="0" smtClean="0"/>
              <a:t/>
            </a:r>
            <a:br>
              <a:rPr lang="en-US" sz="9600" b="1" dirty="0" smtClean="0"/>
            </a:br>
            <a:r>
              <a:rPr lang="en-US" sz="9600" dirty="0" smtClean="0"/>
              <a:t> a) </a:t>
            </a:r>
            <a:r>
              <a:rPr lang="en-US" sz="9600" u="sng" dirty="0" err="1" smtClean="0"/>
              <a:t>okrajov</a:t>
            </a:r>
            <a:r>
              <a:rPr lang="sk-SK" sz="9600" u="sng" dirty="0" smtClean="0"/>
              <a:t>á</a:t>
            </a:r>
            <a:r>
              <a:rPr lang="en-US" sz="9600" u="sng" dirty="0" smtClean="0"/>
              <a:t> </a:t>
            </a:r>
            <a:r>
              <a:rPr lang="en-US" sz="9600" u="sng" dirty="0" err="1" smtClean="0"/>
              <a:t>činnosť</a:t>
            </a:r>
            <a:r>
              <a:rPr lang="sk-SK" sz="9600" u="sng" dirty="0" smtClean="0"/>
              <a:t> je ak</a:t>
            </a:r>
            <a:r>
              <a:rPr lang="en-US" sz="9600" dirty="0" smtClean="0"/>
              <a:t/>
            </a:r>
            <a:br>
              <a:rPr lang="en-US" sz="9600" dirty="0" smtClean="0"/>
            </a:br>
            <a:r>
              <a:rPr lang="en-US" sz="9600" dirty="0" smtClean="0"/>
              <a:t>1. </a:t>
            </a:r>
            <a:r>
              <a:rPr lang="en-US" sz="9600" dirty="0" err="1" smtClean="0"/>
              <a:t>maloobchodná</a:t>
            </a:r>
            <a:r>
              <a:rPr lang="en-US" sz="9600" dirty="0" smtClean="0"/>
              <a:t> </a:t>
            </a:r>
            <a:r>
              <a:rPr lang="en-US" sz="9600" dirty="0" err="1" smtClean="0"/>
              <a:t>prevádzkareň</a:t>
            </a:r>
            <a:r>
              <a:rPr lang="en-US" sz="9600" dirty="0" smtClean="0"/>
              <a:t> </a:t>
            </a:r>
            <a:r>
              <a:rPr lang="en-US" sz="9600" dirty="0" err="1" smtClean="0"/>
              <a:t>spracuje</a:t>
            </a:r>
            <a:r>
              <a:rPr lang="en-US" sz="9600" dirty="0" smtClean="0"/>
              <a:t> </a:t>
            </a:r>
            <a:r>
              <a:rPr lang="en-US" sz="9600" dirty="0" err="1" smtClean="0"/>
              <a:t>denne</a:t>
            </a:r>
            <a:r>
              <a:rPr lang="en-US" sz="9600" dirty="0" smtClean="0"/>
              <a:t> </a:t>
            </a:r>
            <a:r>
              <a:rPr lang="en-US" sz="9600" dirty="0" err="1" smtClean="0"/>
              <a:t>najviac</a:t>
            </a:r>
            <a:r>
              <a:rPr lang="en-US" sz="9600" dirty="0" smtClean="0"/>
              <a:t/>
            </a:r>
            <a:br>
              <a:rPr lang="en-US" sz="9600" dirty="0" smtClean="0"/>
            </a:br>
            <a:r>
              <a:rPr lang="en-US" sz="9600" dirty="0" smtClean="0"/>
              <a:t>500 l </a:t>
            </a:r>
            <a:r>
              <a:rPr lang="en-US" sz="9600" dirty="0" err="1" smtClean="0"/>
              <a:t>kravského</a:t>
            </a:r>
            <a:r>
              <a:rPr lang="en-US" sz="9600" dirty="0" smtClean="0"/>
              <a:t> </a:t>
            </a:r>
            <a:r>
              <a:rPr lang="en-US" sz="9600" dirty="0" err="1" smtClean="0"/>
              <a:t>mlieka</a:t>
            </a:r>
            <a:r>
              <a:rPr lang="en-US" sz="9600" dirty="0" smtClean="0"/>
              <a:t>, 250 l </a:t>
            </a:r>
            <a:r>
              <a:rPr lang="en-US" sz="9600" dirty="0" err="1" smtClean="0"/>
              <a:t>ovčieho</a:t>
            </a:r>
            <a:r>
              <a:rPr lang="en-US" sz="9600" dirty="0" smtClean="0"/>
              <a:t> </a:t>
            </a:r>
            <a:r>
              <a:rPr lang="en-US" sz="9600" dirty="0" err="1" smtClean="0"/>
              <a:t>mlieka</a:t>
            </a:r>
            <a:r>
              <a:rPr lang="en-US" sz="9600" dirty="0" smtClean="0"/>
              <a:t/>
            </a:r>
            <a:br>
              <a:rPr lang="en-US" sz="9600" dirty="0" smtClean="0"/>
            </a:br>
            <a:r>
              <a:rPr lang="en-US" sz="9600" dirty="0" err="1" smtClean="0"/>
              <a:t>alebo</a:t>
            </a:r>
            <a:r>
              <a:rPr lang="en-US" sz="9600" dirty="0" smtClean="0"/>
              <a:t> 100 l </a:t>
            </a:r>
            <a:r>
              <a:rPr lang="en-US" sz="9600" dirty="0" err="1" smtClean="0"/>
              <a:t>kozieho</a:t>
            </a:r>
            <a:r>
              <a:rPr lang="en-US" sz="9600" dirty="0" smtClean="0"/>
              <a:t> </a:t>
            </a:r>
            <a:r>
              <a:rPr lang="en-US" sz="9600" dirty="0" err="1" smtClean="0"/>
              <a:t>mlieka</a:t>
            </a:r>
            <a:r>
              <a:rPr lang="en-US" sz="9600" dirty="0" smtClean="0"/>
              <a:t>,</a:t>
            </a:r>
            <a:br>
              <a:rPr lang="en-US" sz="9600" dirty="0" smtClean="0"/>
            </a:br>
            <a:r>
              <a:rPr lang="en-US" sz="9600" dirty="0" smtClean="0"/>
              <a:t>2. </a:t>
            </a:r>
            <a:r>
              <a:rPr lang="en-US" sz="9600" dirty="0" err="1" smtClean="0"/>
              <a:t>dodáva</a:t>
            </a:r>
            <a:r>
              <a:rPr lang="en-US" sz="9600" dirty="0" smtClean="0"/>
              <a:t> </a:t>
            </a:r>
            <a:r>
              <a:rPr lang="en-US" sz="9600" dirty="0" err="1" smtClean="0"/>
              <a:t>iným</a:t>
            </a:r>
            <a:r>
              <a:rPr lang="en-US" sz="9600" dirty="0" smtClean="0"/>
              <a:t> </a:t>
            </a:r>
            <a:r>
              <a:rPr lang="en-US" sz="9600" dirty="0" err="1" smtClean="0"/>
              <a:t>maloobchodným</a:t>
            </a:r>
            <a:r>
              <a:rPr lang="en-US" sz="9600" dirty="0" smtClean="0"/>
              <a:t> </a:t>
            </a:r>
            <a:r>
              <a:rPr lang="en-US" sz="9600" dirty="0" err="1" smtClean="0"/>
              <a:t>prevádzkarniam</a:t>
            </a:r>
            <a:r>
              <a:rPr lang="en-US" sz="9600" dirty="0" smtClean="0"/>
              <a:t/>
            </a:r>
            <a:br>
              <a:rPr lang="en-US" sz="9600" dirty="0" smtClean="0"/>
            </a:br>
            <a:r>
              <a:rPr lang="en-US" sz="9600" dirty="0" err="1" smtClean="0"/>
              <a:t>také</a:t>
            </a:r>
            <a:r>
              <a:rPr lang="en-US" sz="9600" dirty="0" smtClean="0"/>
              <a:t> </a:t>
            </a:r>
            <a:r>
              <a:rPr lang="en-US" sz="9600" dirty="0" err="1" smtClean="0"/>
              <a:t>množstvo</a:t>
            </a:r>
            <a:r>
              <a:rPr lang="en-US" sz="9600" dirty="0" smtClean="0"/>
              <a:t> </a:t>
            </a:r>
            <a:r>
              <a:rPr lang="en-US" sz="9600" dirty="0" err="1" smtClean="0"/>
              <a:t>mlieka</a:t>
            </a:r>
            <a:r>
              <a:rPr lang="en-US" sz="9600" dirty="0" smtClean="0"/>
              <a:t> </a:t>
            </a:r>
            <a:r>
              <a:rPr lang="en-US" sz="9600" dirty="0" err="1" smtClean="0"/>
              <a:t>alebo</a:t>
            </a:r>
            <a:r>
              <a:rPr lang="en-US" sz="9600" dirty="0" smtClean="0"/>
              <a:t> </a:t>
            </a:r>
            <a:r>
              <a:rPr lang="en-US" sz="9600" dirty="0" err="1" smtClean="0"/>
              <a:t>mliečnych</a:t>
            </a:r>
            <a:r>
              <a:rPr lang="en-US" sz="9600" dirty="0" smtClean="0"/>
              <a:t> </a:t>
            </a:r>
            <a:r>
              <a:rPr lang="en-US" sz="9600" dirty="0" err="1" smtClean="0"/>
              <a:t>výrobkov</a:t>
            </a:r>
            <a:r>
              <a:rPr lang="en-US" sz="9600" dirty="0" smtClean="0"/>
              <a:t/>
            </a:r>
            <a:br>
              <a:rPr lang="en-US" sz="9600" dirty="0" smtClean="0"/>
            </a:br>
            <a:r>
              <a:rPr lang="en-US" sz="9600" dirty="0" smtClean="0"/>
              <a:t>z </a:t>
            </a:r>
            <a:r>
              <a:rPr lang="en-US" sz="9600" dirty="0" err="1" smtClean="0"/>
              <a:t>neho</a:t>
            </a:r>
            <a:r>
              <a:rPr lang="en-US" sz="9600" dirty="0" smtClean="0"/>
              <a:t>, </a:t>
            </a:r>
            <a:r>
              <a:rPr lang="en-US" sz="9600" dirty="0" err="1" smtClean="0"/>
              <a:t>ktoré</a:t>
            </a:r>
            <a:r>
              <a:rPr lang="en-US" sz="9600" dirty="0" smtClean="0"/>
              <a:t> </a:t>
            </a:r>
            <a:r>
              <a:rPr lang="en-US" sz="9600" dirty="0" err="1" smtClean="0"/>
              <a:t>neprekračuje</a:t>
            </a:r>
            <a:r>
              <a:rPr lang="en-US" sz="9600" dirty="0" smtClean="0"/>
              <a:t> </a:t>
            </a:r>
            <a:r>
              <a:rPr lang="en-US" sz="9600" dirty="0" err="1" smtClean="0"/>
              <a:t>týždenne</a:t>
            </a:r>
            <a:r>
              <a:rPr lang="en-US" sz="9600" dirty="0" smtClean="0"/>
              <a:t> 35%z </a:t>
            </a:r>
            <a:r>
              <a:rPr lang="en-US" sz="9600" dirty="0" err="1" smtClean="0"/>
              <a:t>celkovo</a:t>
            </a:r>
            <a:r>
              <a:rPr lang="en-US" sz="9600" dirty="0" smtClean="0"/>
              <a:t/>
            </a:r>
            <a:br>
              <a:rPr lang="en-US" sz="9600" dirty="0" smtClean="0"/>
            </a:br>
            <a:r>
              <a:rPr lang="en-US" sz="9600" dirty="0" err="1" smtClean="0"/>
              <a:t>spracovaného</a:t>
            </a:r>
            <a:r>
              <a:rPr lang="en-US" sz="9600" dirty="0" smtClean="0"/>
              <a:t> </a:t>
            </a:r>
            <a:r>
              <a:rPr lang="en-US" sz="9600" dirty="0" err="1" smtClean="0"/>
              <a:t>mlieka</a:t>
            </a:r>
            <a:r>
              <a:rPr lang="en-US" sz="9600" dirty="0" smtClean="0"/>
              <a:t> a 35%vyrobených </a:t>
            </a:r>
            <a:r>
              <a:rPr lang="en-US" sz="9600" dirty="0" err="1" smtClean="0"/>
              <a:t>mliečnych</a:t>
            </a:r>
            <a:r>
              <a:rPr lang="en-US" sz="9600" dirty="0" smtClean="0"/>
              <a:t/>
            </a:r>
            <a:br>
              <a:rPr lang="en-US" sz="9600" dirty="0" smtClean="0"/>
            </a:br>
            <a:r>
              <a:rPr lang="en-US" sz="9600" dirty="0" err="1" smtClean="0"/>
              <a:t>výrobkov</a:t>
            </a:r>
            <a:r>
              <a:rPr lang="en-US" sz="9600" dirty="0" smtClean="0"/>
              <a:t>,</a:t>
            </a:r>
            <a:br>
              <a:rPr lang="en-US" sz="9600" dirty="0" smtClean="0"/>
            </a:br>
            <a:r>
              <a:rPr lang="sk-SK" sz="9600" dirty="0" smtClean="0"/>
              <a:t>b) </a:t>
            </a:r>
            <a:r>
              <a:rPr lang="en-US" sz="9600" u="sng" dirty="0" err="1" smtClean="0"/>
              <a:t>obmedzen</a:t>
            </a:r>
            <a:r>
              <a:rPr lang="sk-SK" sz="9600" u="sng" dirty="0" smtClean="0"/>
              <a:t>á</a:t>
            </a:r>
            <a:r>
              <a:rPr lang="en-US" sz="9600" u="sng" dirty="0" smtClean="0"/>
              <a:t> </a:t>
            </a:r>
            <a:r>
              <a:rPr lang="en-US" sz="9600" u="sng" dirty="0" err="1" smtClean="0"/>
              <a:t>činnosť</a:t>
            </a:r>
            <a:r>
              <a:rPr lang="sk-SK" sz="9600" u="sng" dirty="0" smtClean="0"/>
              <a:t> je ak</a:t>
            </a:r>
            <a:br>
              <a:rPr lang="sk-SK" sz="9600" u="sng" dirty="0" smtClean="0"/>
            </a:br>
            <a:r>
              <a:rPr lang="en-US" sz="9600" dirty="0" smtClean="0"/>
              <a:t> </a:t>
            </a:r>
            <a:r>
              <a:rPr lang="en-US" sz="9600" dirty="0" err="1" smtClean="0"/>
              <a:t>iné</a:t>
            </a:r>
            <a:r>
              <a:rPr lang="en-US" sz="9600" dirty="0" smtClean="0"/>
              <a:t> </a:t>
            </a:r>
            <a:r>
              <a:rPr lang="en-US" sz="9600" dirty="0" err="1" smtClean="0"/>
              <a:t>maloobchodné</a:t>
            </a:r>
            <a:r>
              <a:rPr lang="en-US" sz="9600" dirty="0" smtClean="0"/>
              <a:t> </a:t>
            </a:r>
            <a:r>
              <a:rPr lang="en-US" sz="9600" dirty="0" err="1" smtClean="0"/>
              <a:t>prevádzkarne</a:t>
            </a:r>
            <a:r>
              <a:rPr lang="en-US" sz="9600" dirty="0" smtClean="0"/>
              <a:t/>
            </a:r>
            <a:br>
              <a:rPr lang="en-US" sz="9600" dirty="0" smtClean="0"/>
            </a:br>
            <a:r>
              <a:rPr lang="en-US" sz="9600" dirty="0" err="1" smtClean="0"/>
              <a:t>predávajú</a:t>
            </a:r>
            <a:r>
              <a:rPr lang="en-US" sz="9600" dirty="0" smtClean="0"/>
              <a:t> </a:t>
            </a:r>
            <a:r>
              <a:rPr lang="en-US" sz="9600" dirty="0" err="1" smtClean="0"/>
              <a:t>alebo</a:t>
            </a:r>
            <a:r>
              <a:rPr lang="en-US" sz="9600" dirty="0" smtClean="0"/>
              <a:t> </a:t>
            </a:r>
            <a:r>
              <a:rPr lang="en-US" sz="9600" dirty="0" err="1" smtClean="0"/>
              <a:t>dodávajú</a:t>
            </a:r>
            <a:r>
              <a:rPr lang="en-US" sz="9600" dirty="0" smtClean="0"/>
              <a:t> </a:t>
            </a:r>
            <a:r>
              <a:rPr lang="en-US" sz="9600" dirty="0" err="1" smtClean="0"/>
              <a:t>toto</a:t>
            </a:r>
            <a:r>
              <a:rPr lang="en-US" sz="9600" dirty="0" smtClean="0"/>
              <a:t> </a:t>
            </a:r>
            <a:r>
              <a:rPr lang="en-US" sz="9600" dirty="0" err="1" smtClean="0"/>
              <a:t>mlieko</a:t>
            </a:r>
            <a:r>
              <a:rPr lang="en-US" sz="9600" dirty="0" smtClean="0"/>
              <a:t/>
            </a:r>
            <a:br>
              <a:rPr lang="en-US" sz="9600" dirty="0" smtClean="0"/>
            </a:br>
            <a:r>
              <a:rPr lang="en-US" sz="9600" dirty="0" err="1" smtClean="0"/>
              <a:t>alebo</a:t>
            </a:r>
            <a:r>
              <a:rPr lang="en-US" sz="9600" dirty="0" smtClean="0"/>
              <a:t> </a:t>
            </a:r>
            <a:r>
              <a:rPr lang="en-US" sz="9600" dirty="0" err="1" smtClean="0"/>
              <a:t>mliečne</a:t>
            </a:r>
            <a:r>
              <a:rPr lang="en-US" sz="9600" dirty="0" smtClean="0"/>
              <a:t> </a:t>
            </a:r>
            <a:r>
              <a:rPr lang="en-US" sz="9600" dirty="0" err="1" smtClean="0"/>
              <a:t>výrobky</a:t>
            </a:r>
            <a:r>
              <a:rPr lang="en-US" sz="9600" dirty="0" smtClean="0"/>
              <a:t> </a:t>
            </a:r>
            <a:r>
              <a:rPr lang="en-US" sz="9600" dirty="0" err="1" smtClean="0"/>
              <a:t>len</a:t>
            </a:r>
            <a:r>
              <a:rPr lang="en-US" sz="9600" dirty="0" smtClean="0"/>
              <a:t> </a:t>
            </a:r>
            <a:r>
              <a:rPr lang="en-US" sz="9600" dirty="0" err="1" smtClean="0"/>
              <a:t>priamo</a:t>
            </a:r>
            <a:r>
              <a:rPr lang="en-US" sz="9600" dirty="0" smtClean="0"/>
              <a:t> </a:t>
            </a:r>
            <a:r>
              <a:rPr lang="en-US" sz="9600" dirty="0" err="1" smtClean="0"/>
              <a:t>konečnému</a:t>
            </a:r>
            <a:r>
              <a:rPr lang="en-US" sz="9600" dirty="0" smtClean="0"/>
              <a:t> </a:t>
            </a:r>
            <a:r>
              <a:rPr lang="en-US" sz="9600" dirty="0" err="1" smtClean="0"/>
              <a:t>spotrebiteľovi</a:t>
            </a:r>
            <a:endParaRPr lang="sk-SK" sz="11200" dirty="0" smtClean="0"/>
          </a:p>
          <a:p>
            <a:pPr>
              <a:buNone/>
            </a:pPr>
            <a:r>
              <a:rPr lang="sk-SK" sz="12800" b="1" dirty="0" smtClean="0"/>
              <a:t>    </a:t>
            </a:r>
            <a:endParaRPr lang="sk-SK" sz="11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sz="12800" b="1" dirty="0" smtClean="0"/>
              <a:t> </a:t>
            </a:r>
            <a:r>
              <a:rPr lang="en-US" sz="12800" dirty="0" smtClean="0"/>
              <a:t>a</a:t>
            </a:r>
            <a:br>
              <a:rPr lang="en-US" sz="12800" dirty="0" smtClean="0"/>
            </a:br>
            <a:r>
              <a:rPr lang="en-US" sz="12800" dirty="0" smtClean="0"/>
              <a:t>1. </a:t>
            </a:r>
            <a:r>
              <a:rPr lang="en-US" sz="12800" dirty="0" err="1" smtClean="0"/>
              <a:t>pri</a:t>
            </a:r>
            <a:r>
              <a:rPr lang="en-US" sz="12800" dirty="0" smtClean="0"/>
              <a:t> </a:t>
            </a:r>
            <a:r>
              <a:rPr lang="en-US" sz="12800" dirty="0" err="1" smtClean="0"/>
              <a:t>predaji</a:t>
            </a:r>
            <a:r>
              <a:rPr lang="en-US" sz="12800" dirty="0" smtClean="0"/>
              <a:t> </a:t>
            </a:r>
            <a:r>
              <a:rPr lang="en-US" sz="12800" dirty="0" err="1" smtClean="0"/>
              <a:t>surového</a:t>
            </a:r>
            <a:r>
              <a:rPr lang="en-US" sz="12800" dirty="0" smtClean="0"/>
              <a:t> </a:t>
            </a:r>
            <a:r>
              <a:rPr lang="en-US" sz="12800" dirty="0" err="1" smtClean="0"/>
              <a:t>mlieka</a:t>
            </a:r>
            <a:r>
              <a:rPr lang="sk-SK" sz="12800" dirty="0" smtClean="0"/>
              <a:t> </a:t>
            </a:r>
            <a:r>
              <a:rPr lang="en-US" sz="12800" dirty="0" err="1" smtClean="0"/>
              <a:t>okrem</a:t>
            </a:r>
            <a:r>
              <a:rPr lang="en-US" sz="12800" dirty="0" smtClean="0"/>
              <a:t> </a:t>
            </a:r>
            <a:r>
              <a:rPr lang="en-US" sz="12800" dirty="0" err="1" smtClean="0"/>
              <a:t>splnenia</a:t>
            </a:r>
            <a:r>
              <a:rPr lang="sk-SK" sz="12800" dirty="0" smtClean="0"/>
              <a:t> </a:t>
            </a:r>
            <a:r>
              <a:rPr lang="en-US" sz="12800" dirty="0" err="1" smtClean="0"/>
              <a:t>ostatných</a:t>
            </a:r>
            <a:r>
              <a:rPr lang="en-US" sz="12800" dirty="0" smtClean="0"/>
              <a:t> </a:t>
            </a:r>
            <a:r>
              <a:rPr lang="en-US" sz="12800" dirty="0" err="1" smtClean="0"/>
              <a:t>požiadaviek</a:t>
            </a:r>
            <a:r>
              <a:rPr lang="en-US" sz="12800" dirty="0" smtClean="0"/>
              <a:t> </a:t>
            </a:r>
            <a:r>
              <a:rPr lang="en-US" sz="12800" dirty="0" err="1" smtClean="0"/>
              <a:t>na</a:t>
            </a:r>
            <a:r>
              <a:rPr lang="en-US" sz="12800" dirty="0" smtClean="0"/>
              <a:t> </a:t>
            </a:r>
            <a:r>
              <a:rPr lang="en-US" sz="12800" dirty="0" err="1" smtClean="0"/>
              <a:t>označovanie</a:t>
            </a:r>
            <a:r>
              <a:rPr lang="sk-SK" sz="12800" dirty="0" smtClean="0"/>
              <a:t> </a:t>
            </a:r>
            <a:r>
              <a:rPr lang="en-US" sz="12800" dirty="0" err="1" smtClean="0"/>
              <a:t>umiestnia</a:t>
            </a:r>
            <a:r>
              <a:rPr lang="sk-SK" sz="12800" dirty="0" smtClean="0"/>
              <a:t> </a:t>
            </a:r>
            <a:r>
              <a:rPr lang="en-US" sz="12800" dirty="0" err="1" smtClean="0"/>
              <a:t>na</a:t>
            </a:r>
            <a:r>
              <a:rPr lang="en-US" sz="12800" dirty="0" smtClean="0"/>
              <a:t> </a:t>
            </a:r>
            <a:r>
              <a:rPr lang="en-US" sz="12800" dirty="0" err="1" smtClean="0"/>
              <a:t>viditeľnom</a:t>
            </a:r>
            <a:r>
              <a:rPr lang="en-US" sz="12800" dirty="0" smtClean="0"/>
              <a:t> </a:t>
            </a:r>
            <a:r>
              <a:rPr lang="en-US" sz="12800" dirty="0" err="1" smtClean="0"/>
              <a:t>mieste</a:t>
            </a:r>
            <a:r>
              <a:rPr lang="en-US" sz="12800" dirty="0" smtClean="0"/>
              <a:t> </a:t>
            </a:r>
            <a:r>
              <a:rPr lang="en-US" sz="12800" dirty="0" err="1" smtClean="0"/>
              <a:t>dobre</a:t>
            </a:r>
            <a:r>
              <a:rPr lang="en-US" sz="12800" dirty="0" smtClean="0"/>
              <a:t> </a:t>
            </a:r>
            <a:r>
              <a:rPr lang="en-US" sz="12800" dirty="0" err="1" smtClean="0"/>
              <a:t>čitateľné</a:t>
            </a:r>
            <a:r>
              <a:rPr lang="en-US" sz="12800" dirty="0" smtClean="0"/>
              <a:t> </a:t>
            </a:r>
            <a:r>
              <a:rPr lang="en-US" sz="12800" dirty="0" err="1" smtClean="0"/>
              <a:t>upozornenie</a:t>
            </a:r>
            <a:r>
              <a:rPr lang="en-US" sz="12800" dirty="0" smtClean="0"/>
              <a:t/>
            </a:r>
            <a:br>
              <a:rPr lang="en-US" sz="12800" dirty="0" smtClean="0"/>
            </a:br>
            <a:r>
              <a:rPr lang="en-US" sz="12800" dirty="0" smtClean="0"/>
              <a:t>pre </a:t>
            </a:r>
            <a:r>
              <a:rPr lang="en-US" sz="12800" dirty="0" err="1" smtClean="0"/>
              <a:t>konečného</a:t>
            </a:r>
            <a:r>
              <a:rPr lang="en-US" sz="12800" dirty="0" smtClean="0"/>
              <a:t> </a:t>
            </a:r>
            <a:r>
              <a:rPr lang="en-US" sz="12800" dirty="0" err="1" smtClean="0"/>
              <a:t>spotrebiteľa</a:t>
            </a:r>
            <a:r>
              <a:rPr lang="en-US" sz="12800" b="1" dirty="0" smtClean="0"/>
              <a:t>: „</a:t>
            </a:r>
            <a:r>
              <a:rPr lang="en-US" sz="12800" b="1" dirty="0" err="1" smtClean="0"/>
              <a:t>Surové</a:t>
            </a:r>
            <a:r>
              <a:rPr lang="sk-SK" sz="12800" b="1" dirty="0" smtClean="0"/>
              <a:t> </a:t>
            </a:r>
            <a:r>
              <a:rPr lang="en-US" sz="12800" b="1" dirty="0" err="1" smtClean="0"/>
              <a:t>mlieko</a:t>
            </a:r>
            <a:r>
              <a:rPr lang="en-US" sz="12800" b="1" dirty="0" smtClean="0"/>
              <a:t/>
            </a:r>
            <a:br>
              <a:rPr lang="en-US" sz="12800" b="1" dirty="0" smtClean="0"/>
            </a:br>
            <a:r>
              <a:rPr lang="en-US" sz="12800" b="1" dirty="0" smtClean="0"/>
              <a:t>– </a:t>
            </a:r>
            <a:r>
              <a:rPr lang="en-US" sz="12800" b="1" dirty="0" err="1" smtClean="0"/>
              <a:t>pred</a:t>
            </a:r>
            <a:r>
              <a:rPr lang="en-US" sz="12800" b="1" dirty="0" smtClean="0"/>
              <a:t> </a:t>
            </a:r>
            <a:r>
              <a:rPr lang="en-US" sz="12800" b="1" dirty="0" err="1" smtClean="0"/>
              <a:t>spotrebou</a:t>
            </a:r>
            <a:r>
              <a:rPr lang="en-US" sz="12800" b="1" dirty="0" smtClean="0"/>
              <a:t> </a:t>
            </a:r>
            <a:r>
              <a:rPr lang="en-US" sz="12800" b="1" dirty="0" err="1" smtClean="0"/>
              <a:t>potrebné</a:t>
            </a:r>
            <a:r>
              <a:rPr lang="en-US" sz="12800" b="1" dirty="0" smtClean="0"/>
              <a:t> </a:t>
            </a:r>
            <a:r>
              <a:rPr lang="en-US" sz="12800" b="1" dirty="0" err="1" smtClean="0"/>
              <a:t>prevariť</a:t>
            </a:r>
            <a:r>
              <a:rPr lang="en-US" sz="12800" b="1" dirty="0" smtClean="0"/>
              <a:t>. </a:t>
            </a:r>
            <a:r>
              <a:rPr lang="en-US" sz="12800" b="1" dirty="0" err="1" smtClean="0"/>
              <a:t>Surové</a:t>
            </a:r>
            <a:r>
              <a:rPr lang="en-US" sz="12800" b="1" dirty="0" smtClean="0"/>
              <a:t> </a:t>
            </a:r>
            <a:r>
              <a:rPr lang="en-US" sz="12800" b="1" dirty="0" err="1" smtClean="0"/>
              <a:t>mlieko</a:t>
            </a:r>
            <a:r>
              <a:rPr lang="sk-SK" sz="12800" b="1" dirty="0" smtClean="0"/>
              <a:t> </a:t>
            </a:r>
            <a:r>
              <a:rPr lang="en-US" sz="12800" b="1" dirty="0" err="1" smtClean="0"/>
              <a:t>nie</a:t>
            </a:r>
            <a:r>
              <a:rPr lang="en-US" sz="12800" b="1" dirty="0" smtClean="0"/>
              <a:t> je </a:t>
            </a:r>
            <a:r>
              <a:rPr lang="en-US" sz="12800" b="1" dirty="0" err="1" smtClean="0"/>
              <a:t>vhodné</a:t>
            </a:r>
            <a:r>
              <a:rPr lang="en-US" sz="12800" b="1" dirty="0" smtClean="0"/>
              <a:t> </a:t>
            </a:r>
            <a:r>
              <a:rPr lang="en-US" sz="12800" b="1" dirty="0" err="1" smtClean="0"/>
              <a:t>na</a:t>
            </a:r>
            <a:r>
              <a:rPr lang="en-US" sz="12800" b="1" dirty="0" smtClean="0"/>
              <a:t> </a:t>
            </a:r>
            <a:r>
              <a:rPr lang="en-US" sz="12800" b="1" dirty="0" err="1" smtClean="0"/>
              <a:t>priamu</a:t>
            </a:r>
            <a:r>
              <a:rPr lang="en-US" sz="12800" b="1" dirty="0" smtClean="0"/>
              <a:t> </a:t>
            </a:r>
            <a:r>
              <a:rPr lang="en-US" sz="12800" b="1" dirty="0" err="1" smtClean="0"/>
              <a:t>konzumáciu</a:t>
            </a:r>
            <a:r>
              <a:rPr lang="en-US" sz="12800" b="1" dirty="0" smtClean="0"/>
              <a:t> pre </a:t>
            </a:r>
            <a:r>
              <a:rPr lang="en-US" sz="12800" b="1" dirty="0" err="1" smtClean="0"/>
              <a:t>deti</a:t>
            </a:r>
            <a:r>
              <a:rPr lang="en-US" sz="12800" b="1" dirty="0" smtClean="0"/>
              <a:t>,</a:t>
            </a:r>
            <a:r>
              <a:rPr lang="sk-SK" sz="12800" b="1" dirty="0" smtClean="0"/>
              <a:t> </a:t>
            </a:r>
            <a:r>
              <a:rPr lang="en-US" sz="12800" b="1" dirty="0" err="1" smtClean="0"/>
              <a:t>gravidné</a:t>
            </a:r>
            <a:r>
              <a:rPr lang="en-US" sz="12800" b="1" dirty="0" smtClean="0"/>
              <a:t> </a:t>
            </a:r>
            <a:r>
              <a:rPr lang="en-US" sz="12800" b="1" dirty="0" err="1" smtClean="0"/>
              <a:t>ženy</a:t>
            </a:r>
            <a:r>
              <a:rPr lang="en-US" sz="12800" b="1" dirty="0" smtClean="0"/>
              <a:t>, </a:t>
            </a:r>
            <a:r>
              <a:rPr lang="en-US" sz="12800" b="1" dirty="0" err="1" smtClean="0"/>
              <a:t>choré</a:t>
            </a:r>
            <a:r>
              <a:rPr lang="en-US" sz="12800" b="1" dirty="0" smtClean="0"/>
              <a:t> a </a:t>
            </a:r>
            <a:r>
              <a:rPr lang="en-US" sz="12800" b="1" dirty="0" err="1" smtClean="0"/>
              <a:t>staré</a:t>
            </a:r>
            <a:r>
              <a:rPr lang="en-US" sz="12800" b="1" dirty="0" smtClean="0"/>
              <a:t> </a:t>
            </a:r>
            <a:r>
              <a:rPr lang="en-US" sz="12800" b="1" dirty="0" err="1" smtClean="0"/>
              <a:t>osoby</a:t>
            </a:r>
            <a:r>
              <a:rPr lang="en-US" sz="12800" b="1" dirty="0" smtClean="0"/>
              <a:t> </a:t>
            </a:r>
            <a:r>
              <a:rPr lang="en-US" sz="12800" b="1" dirty="0" err="1" smtClean="0"/>
              <a:t>alebo</a:t>
            </a:r>
            <a:r>
              <a:rPr lang="en-US" sz="12800" b="1" dirty="0" smtClean="0"/>
              <a:t> </a:t>
            </a:r>
            <a:r>
              <a:rPr lang="en-US" sz="12800" b="1" dirty="0" err="1" smtClean="0"/>
              <a:t>osoby</a:t>
            </a:r>
            <a:r>
              <a:rPr lang="sk-SK" sz="12800" b="1" dirty="0" smtClean="0"/>
              <a:t> </a:t>
            </a:r>
            <a:r>
              <a:rPr lang="en-US" sz="12800" b="1" dirty="0" smtClean="0"/>
              <a:t>s </a:t>
            </a:r>
            <a:r>
              <a:rPr lang="en-US" sz="12800" b="1" dirty="0" err="1" smtClean="0"/>
              <a:t>oslabenou</a:t>
            </a:r>
            <a:r>
              <a:rPr lang="en-US" sz="12800" b="1" dirty="0" smtClean="0"/>
              <a:t> </a:t>
            </a:r>
            <a:r>
              <a:rPr lang="en-US" sz="12800" b="1" dirty="0" err="1" smtClean="0"/>
              <a:t>imunitou</a:t>
            </a:r>
            <a:r>
              <a:rPr lang="en-US" sz="12800" b="1" dirty="0" smtClean="0"/>
              <a:t>.“</a:t>
            </a:r>
            <a:r>
              <a:rPr lang="en-US" sz="12800" dirty="0" smtClean="0"/>
              <a:t> </a:t>
            </a:r>
            <a:endParaRPr lang="sk-SK" sz="12800" dirty="0" smtClean="0"/>
          </a:p>
          <a:p>
            <a:pPr>
              <a:buNone/>
            </a:pPr>
            <a:r>
              <a:rPr lang="sk-SK" sz="12800" dirty="0" smtClean="0"/>
              <a:t>    </a:t>
            </a:r>
            <a:r>
              <a:rPr lang="en-US" sz="12800" dirty="0" smtClean="0"/>
              <a:t>s </a:t>
            </a:r>
            <a:r>
              <a:rPr lang="en-US" sz="12800" dirty="0" err="1" smtClean="0"/>
              <a:t>uvedením</a:t>
            </a:r>
            <a:r>
              <a:rPr lang="en-US" sz="12800" dirty="0" smtClean="0"/>
              <a:t> </a:t>
            </a:r>
            <a:r>
              <a:rPr lang="en-US" sz="12800" dirty="0" err="1" smtClean="0"/>
              <a:t>druhu</a:t>
            </a:r>
            <a:r>
              <a:rPr lang="en-US" sz="12800" dirty="0" smtClean="0"/>
              <a:t> </a:t>
            </a:r>
            <a:r>
              <a:rPr lang="en-US" sz="12800" dirty="0" err="1" smtClean="0"/>
              <a:t>surového</a:t>
            </a:r>
            <a:r>
              <a:rPr lang="sk-SK" sz="12800" dirty="0" smtClean="0"/>
              <a:t> </a:t>
            </a:r>
            <a:r>
              <a:rPr lang="en-US" sz="12800" dirty="0" err="1" smtClean="0"/>
              <a:t>mlieka</a:t>
            </a:r>
            <a:r>
              <a:rPr lang="en-US" sz="12800" dirty="0" smtClean="0"/>
              <a:t>,</a:t>
            </a:r>
            <a:br>
              <a:rPr lang="en-US" sz="12800" dirty="0" smtClean="0"/>
            </a:br>
            <a:r>
              <a:rPr lang="en-US" sz="2800" dirty="0" smtClean="0"/>
              <a:t/>
            </a:r>
            <a:br>
              <a:rPr lang="en-US" sz="2800" dirty="0" smtClean="0"/>
            </a:br>
            <a:r>
              <a:rPr lang="en-US" sz="9600" dirty="0" smtClean="0"/>
              <a:t> </a:t>
            </a:r>
            <a:r>
              <a:rPr lang="sk-SK" sz="9600" b="1" i="1" u="sng" dirty="0" smtClean="0">
                <a:solidFill>
                  <a:srgbClr val="FF0000"/>
                </a:solidFill>
              </a:rPr>
              <a:t/>
            </a:r>
            <a:br>
              <a:rPr lang="sk-SK" sz="9600" b="1" i="1" u="sng" dirty="0" smtClean="0">
                <a:solidFill>
                  <a:srgbClr val="FF0000"/>
                </a:solidFill>
              </a:rPr>
            </a:br>
            <a:endParaRPr lang="en-US" sz="9600" dirty="0" smtClean="0"/>
          </a:p>
          <a:p>
            <a:pPr>
              <a:buNone/>
            </a:pPr>
            <a:endParaRPr lang="sk-SK" sz="11200" dirty="0" smtClean="0"/>
          </a:p>
          <a:p>
            <a:pPr>
              <a:buNone/>
            </a:pPr>
            <a:r>
              <a:rPr lang="sk-SK" sz="12800" b="1" dirty="0" smtClean="0"/>
              <a:t>    </a:t>
            </a:r>
            <a:endParaRPr lang="sk-SK" sz="1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en-US" sz="12800" dirty="0" smtClean="0"/>
              <a:t>2. </a:t>
            </a:r>
            <a:r>
              <a:rPr lang="en-US" sz="12800" dirty="0" err="1" smtClean="0"/>
              <a:t>pri</a:t>
            </a:r>
            <a:r>
              <a:rPr lang="en-US" sz="12800" dirty="0" smtClean="0"/>
              <a:t> </a:t>
            </a:r>
            <a:r>
              <a:rPr lang="en-US" sz="12800" dirty="0" err="1" smtClean="0"/>
              <a:t>predaji</a:t>
            </a:r>
            <a:r>
              <a:rPr lang="en-US" sz="12800" dirty="0" smtClean="0"/>
              <a:t> </a:t>
            </a:r>
            <a:r>
              <a:rPr lang="en-US" sz="12800" dirty="0" err="1" smtClean="0"/>
              <a:t>mliečnych</a:t>
            </a:r>
            <a:r>
              <a:rPr lang="en-US" sz="12800" dirty="0" smtClean="0"/>
              <a:t> </a:t>
            </a:r>
            <a:r>
              <a:rPr lang="en-US" sz="12800" dirty="0" err="1" smtClean="0"/>
              <a:t>výrobkov</a:t>
            </a:r>
            <a:r>
              <a:rPr lang="en-US" sz="12800" dirty="0" smtClean="0"/>
              <a:t> </a:t>
            </a:r>
            <a:r>
              <a:rPr lang="en-US" sz="12800" dirty="0" err="1" smtClean="0"/>
              <a:t>zo</a:t>
            </a:r>
            <a:r>
              <a:rPr lang="en-US" sz="12800" dirty="0" smtClean="0"/>
              <a:t> </a:t>
            </a:r>
            <a:r>
              <a:rPr lang="en-US" sz="12800" dirty="0" err="1" smtClean="0"/>
              <a:t>surového</a:t>
            </a:r>
            <a:r>
              <a:rPr lang="en-US" sz="12800" dirty="0" smtClean="0"/>
              <a:t/>
            </a:r>
            <a:br>
              <a:rPr lang="en-US" sz="12800" dirty="0" smtClean="0"/>
            </a:br>
            <a:r>
              <a:rPr lang="en-US" sz="12800" dirty="0" err="1" smtClean="0"/>
              <a:t>mlieka</a:t>
            </a:r>
            <a:r>
              <a:rPr lang="en-US" sz="12800" dirty="0" smtClean="0"/>
              <a:t> </a:t>
            </a:r>
            <a:r>
              <a:rPr lang="en-US" sz="12800" dirty="0" err="1" smtClean="0"/>
              <a:t>okrem</a:t>
            </a:r>
            <a:r>
              <a:rPr lang="en-US" sz="12800" dirty="0" smtClean="0"/>
              <a:t> </a:t>
            </a:r>
            <a:r>
              <a:rPr lang="en-US" sz="12800" dirty="0" err="1" smtClean="0"/>
              <a:t>splnenia</a:t>
            </a:r>
            <a:r>
              <a:rPr lang="en-US" sz="12800" dirty="0" smtClean="0"/>
              <a:t> </a:t>
            </a:r>
            <a:r>
              <a:rPr lang="en-US" sz="12800" dirty="0" err="1" smtClean="0"/>
              <a:t>ostatných</a:t>
            </a:r>
            <a:r>
              <a:rPr lang="en-US" sz="12800" dirty="0" smtClean="0"/>
              <a:t> </a:t>
            </a:r>
            <a:r>
              <a:rPr lang="en-US" sz="12800" dirty="0" err="1" smtClean="0"/>
              <a:t>požiadaviek</a:t>
            </a:r>
            <a:r>
              <a:rPr lang="en-US" sz="12800" dirty="0" smtClean="0"/>
              <a:t/>
            </a:r>
            <a:br>
              <a:rPr lang="en-US" sz="12800" dirty="0" smtClean="0"/>
            </a:br>
            <a:r>
              <a:rPr lang="en-US" sz="12800" dirty="0" err="1" smtClean="0"/>
              <a:t>na</a:t>
            </a:r>
            <a:r>
              <a:rPr lang="en-US" sz="12800" dirty="0" smtClean="0"/>
              <a:t> </a:t>
            </a:r>
            <a:r>
              <a:rPr lang="en-US" sz="12800" dirty="0" err="1" smtClean="0"/>
              <a:t>označovanie</a:t>
            </a:r>
            <a:r>
              <a:rPr lang="en-US" sz="12800" dirty="0" smtClean="0"/>
              <a:t> </a:t>
            </a:r>
            <a:r>
              <a:rPr lang="en-US" sz="12800" dirty="0" err="1" smtClean="0"/>
              <a:t>označia</a:t>
            </a:r>
            <a:r>
              <a:rPr lang="en-US" sz="12800" dirty="0" smtClean="0"/>
              <a:t> </a:t>
            </a:r>
            <a:r>
              <a:rPr lang="en-US" sz="12800" dirty="0" err="1" smtClean="0"/>
              <a:t>tieto</a:t>
            </a:r>
            <a:r>
              <a:rPr lang="en-US" sz="12800" dirty="0" smtClean="0"/>
              <a:t> </a:t>
            </a:r>
            <a:r>
              <a:rPr lang="en-US" sz="12800" dirty="0" err="1" smtClean="0"/>
              <a:t>výrobky</a:t>
            </a:r>
            <a:r>
              <a:rPr lang="en-US" sz="12800" dirty="0" smtClean="0"/>
              <a:t> </a:t>
            </a:r>
            <a:r>
              <a:rPr lang="en-US" sz="12800" dirty="0" err="1" smtClean="0"/>
              <a:t>slovami</a:t>
            </a:r>
            <a:r>
              <a:rPr lang="en-US" sz="12800" dirty="0" smtClean="0"/>
              <a:t>:</a:t>
            </a:r>
            <a:br>
              <a:rPr lang="en-US" sz="12800" dirty="0" smtClean="0"/>
            </a:br>
            <a:r>
              <a:rPr lang="en-US" sz="12800" b="1" dirty="0" smtClean="0"/>
              <a:t>„</a:t>
            </a:r>
            <a:r>
              <a:rPr lang="en-US" sz="12800" b="1" dirty="0" err="1" smtClean="0"/>
              <a:t>Vyrobené</a:t>
            </a:r>
            <a:r>
              <a:rPr lang="en-US" sz="12800" b="1" dirty="0" smtClean="0"/>
              <a:t> </a:t>
            </a:r>
            <a:r>
              <a:rPr lang="en-US" sz="12800" b="1" dirty="0" err="1" smtClean="0"/>
              <a:t>zo</a:t>
            </a:r>
            <a:r>
              <a:rPr lang="en-US" sz="12800" b="1" dirty="0" smtClean="0"/>
              <a:t> </a:t>
            </a:r>
            <a:r>
              <a:rPr lang="en-US" sz="12800" b="1" dirty="0" err="1" smtClean="0"/>
              <a:t>surového</a:t>
            </a:r>
            <a:r>
              <a:rPr lang="en-US" sz="12800" b="1" dirty="0" smtClean="0"/>
              <a:t> </a:t>
            </a:r>
            <a:r>
              <a:rPr lang="en-US" sz="12800" b="1" dirty="0" err="1" smtClean="0"/>
              <a:t>mlieka</a:t>
            </a:r>
            <a:r>
              <a:rPr lang="en-US" sz="12800" b="1" dirty="0" smtClean="0"/>
              <a:t>“ </a:t>
            </a:r>
            <a:r>
              <a:rPr lang="en-US" sz="12800" dirty="0" smtClean="0"/>
              <a:t>s </a:t>
            </a:r>
            <a:r>
              <a:rPr lang="en-US" sz="12800" dirty="0" err="1" smtClean="0"/>
              <a:t>uvedením</a:t>
            </a:r>
            <a:r>
              <a:rPr lang="en-US" sz="12800" dirty="0" smtClean="0"/>
              <a:t> </a:t>
            </a:r>
            <a:r>
              <a:rPr lang="en-US" sz="12800" dirty="0" err="1" smtClean="0"/>
              <a:t>jeho</a:t>
            </a:r>
            <a:r>
              <a:rPr lang="sk-SK" sz="12800" dirty="0" smtClean="0"/>
              <a:t> </a:t>
            </a:r>
            <a:r>
              <a:rPr lang="en-US" sz="12800" dirty="0" err="1" smtClean="0"/>
              <a:t>druhu</a:t>
            </a:r>
            <a:r>
              <a:rPr lang="en-US" sz="12800" dirty="0" smtClean="0"/>
              <a:t>, </a:t>
            </a:r>
            <a:r>
              <a:rPr lang="en-US" sz="12800" dirty="0" err="1" smtClean="0"/>
              <a:t>ak</a:t>
            </a:r>
            <a:r>
              <a:rPr lang="en-US" sz="12800" dirty="0" smtClean="0"/>
              <a:t> </a:t>
            </a:r>
            <a:r>
              <a:rPr lang="en-US" sz="12800" dirty="0" err="1" smtClean="0"/>
              <a:t>ide</a:t>
            </a:r>
            <a:r>
              <a:rPr lang="en-US" sz="12800" dirty="0" smtClean="0"/>
              <a:t> o </a:t>
            </a:r>
            <a:r>
              <a:rPr lang="en-US" sz="12800" dirty="0" err="1" smtClean="0"/>
              <a:t>výrobky</a:t>
            </a:r>
            <a:r>
              <a:rPr lang="en-US" sz="12800" dirty="0" smtClean="0"/>
              <a:t> </a:t>
            </a:r>
            <a:r>
              <a:rPr lang="en-US" sz="12800" dirty="0" err="1" smtClean="0"/>
              <a:t>vyrobené</a:t>
            </a:r>
            <a:r>
              <a:rPr lang="en-US" sz="12800" dirty="0" smtClean="0"/>
              <a:t> z </a:t>
            </a:r>
            <a:r>
              <a:rPr lang="en-US" sz="12800" dirty="0" err="1" smtClean="0"/>
              <a:t>mlieka</a:t>
            </a:r>
            <a:r>
              <a:rPr lang="en-US" sz="12800" dirty="0" smtClean="0"/>
              <a:t>, </a:t>
            </a:r>
            <a:r>
              <a:rPr lang="en-US" sz="12800" dirty="0" err="1" smtClean="0"/>
              <a:t>ktorého</a:t>
            </a:r>
            <a:r>
              <a:rPr lang="sk-SK" sz="12800" dirty="0" smtClean="0"/>
              <a:t> </a:t>
            </a:r>
            <a:r>
              <a:rPr lang="en-US" sz="12800" dirty="0" err="1" smtClean="0"/>
              <a:t>výrobný</a:t>
            </a:r>
            <a:r>
              <a:rPr lang="en-US" sz="12800" dirty="0" smtClean="0"/>
              <a:t> </a:t>
            </a:r>
            <a:r>
              <a:rPr lang="en-US" sz="12800" dirty="0" err="1" smtClean="0"/>
              <a:t>proces</a:t>
            </a:r>
            <a:r>
              <a:rPr lang="en-US" sz="12800" dirty="0" smtClean="0"/>
              <a:t> </a:t>
            </a:r>
            <a:r>
              <a:rPr lang="en-US" sz="12800" dirty="0" err="1" smtClean="0"/>
              <a:t>nezahŕňa</a:t>
            </a:r>
            <a:r>
              <a:rPr lang="en-US" sz="12800" dirty="0" smtClean="0"/>
              <a:t> </a:t>
            </a:r>
            <a:r>
              <a:rPr lang="en-US" sz="12800" dirty="0" err="1" smtClean="0"/>
              <a:t>žiadne</a:t>
            </a:r>
            <a:r>
              <a:rPr lang="en-US" sz="12800" dirty="0" smtClean="0"/>
              <a:t> </a:t>
            </a:r>
            <a:r>
              <a:rPr lang="en-US" sz="12800" dirty="0" err="1" smtClean="0"/>
              <a:t>tepelné</a:t>
            </a:r>
            <a:r>
              <a:rPr lang="en-US" sz="12800" dirty="0" smtClean="0"/>
              <a:t> </a:t>
            </a:r>
            <a:r>
              <a:rPr lang="en-US" sz="12800" dirty="0" err="1" smtClean="0"/>
              <a:t>ošetrenie</a:t>
            </a:r>
            <a:r>
              <a:rPr lang="sk-SK" sz="12800" dirty="0" smtClean="0"/>
              <a:t> </a:t>
            </a:r>
            <a:r>
              <a:rPr lang="en-US" sz="12800" dirty="0" err="1" smtClean="0"/>
              <a:t>podľa</a:t>
            </a:r>
            <a:r>
              <a:rPr lang="en-US" sz="12800" dirty="0" smtClean="0"/>
              <a:t> </a:t>
            </a:r>
            <a:r>
              <a:rPr lang="en-US" sz="12800" dirty="0" err="1" smtClean="0"/>
              <a:t>osobitného</a:t>
            </a:r>
            <a:r>
              <a:rPr lang="en-US" sz="12800" dirty="0" smtClean="0"/>
              <a:t> predpisu34) </a:t>
            </a:r>
            <a:r>
              <a:rPr lang="en-US" sz="12800" dirty="0" err="1" smtClean="0"/>
              <a:t>ani</a:t>
            </a:r>
            <a:r>
              <a:rPr lang="en-US" sz="12800" dirty="0" smtClean="0"/>
              <a:t> </a:t>
            </a:r>
            <a:r>
              <a:rPr lang="en-US" sz="12800" dirty="0" err="1" smtClean="0"/>
              <a:t>žiadne</a:t>
            </a:r>
            <a:r>
              <a:rPr lang="en-US" sz="12800" dirty="0" smtClean="0"/>
              <a:t> </a:t>
            </a:r>
            <a:r>
              <a:rPr lang="en-US" sz="12800" dirty="0" err="1" smtClean="0"/>
              <a:t>fyzikálne</a:t>
            </a:r>
            <a:r>
              <a:rPr lang="en-US" sz="12800" dirty="0" smtClean="0"/>
              <a:t/>
            </a:r>
            <a:br>
              <a:rPr lang="en-US" sz="12800" dirty="0" smtClean="0"/>
            </a:br>
            <a:r>
              <a:rPr lang="en-US" sz="12800" dirty="0" err="1" smtClean="0"/>
              <a:t>alebo</a:t>
            </a:r>
            <a:r>
              <a:rPr lang="en-US" sz="12800" dirty="0" smtClean="0"/>
              <a:t> </a:t>
            </a:r>
            <a:r>
              <a:rPr lang="en-US" sz="12800" dirty="0" err="1" smtClean="0"/>
              <a:t>chemické</a:t>
            </a:r>
            <a:r>
              <a:rPr lang="en-US" sz="12800" dirty="0" smtClean="0"/>
              <a:t> </a:t>
            </a:r>
            <a:r>
              <a:rPr lang="en-US" sz="12800" dirty="0" err="1" smtClean="0"/>
              <a:t>ošetrenie</a:t>
            </a:r>
            <a:r>
              <a:rPr lang="en-US" sz="12800" dirty="0" smtClean="0"/>
              <a:t>, </a:t>
            </a:r>
            <a:r>
              <a:rPr lang="en-US" sz="12800" dirty="0" err="1" smtClean="0"/>
              <a:t>ktoré</a:t>
            </a:r>
            <a:r>
              <a:rPr lang="en-US" sz="12800" dirty="0" smtClean="0"/>
              <a:t> by </a:t>
            </a:r>
            <a:r>
              <a:rPr lang="en-US" sz="12800" dirty="0" err="1" smtClean="0"/>
              <a:t>malo</a:t>
            </a:r>
            <a:r>
              <a:rPr lang="en-US" sz="12800" dirty="0" smtClean="0"/>
              <a:t/>
            </a:r>
            <a:br>
              <a:rPr lang="en-US" sz="12800" dirty="0" smtClean="0"/>
            </a:br>
            <a:r>
              <a:rPr lang="en-US" sz="12800" dirty="0" err="1" smtClean="0"/>
              <a:t>rovnocenný</a:t>
            </a:r>
            <a:r>
              <a:rPr lang="en-US" sz="12800" dirty="0" smtClean="0"/>
              <a:t> </a:t>
            </a:r>
            <a:r>
              <a:rPr lang="en-US" sz="12800" dirty="0" err="1" smtClean="0"/>
              <a:t>účinok</a:t>
            </a:r>
            <a:r>
              <a:rPr lang="en-US" sz="12800" dirty="0" smtClean="0"/>
              <a:t>, </a:t>
            </a:r>
            <a:r>
              <a:rPr lang="en-US" sz="12800" dirty="0" err="1" smtClean="0"/>
              <a:t>alebo</a:t>
            </a:r>
            <a:r>
              <a:rPr lang="en-US" sz="12800" dirty="0" smtClean="0"/>
              <a:t> </a:t>
            </a:r>
            <a:br>
              <a:rPr lang="en-US" sz="12800" dirty="0" smtClean="0"/>
            </a:br>
            <a:r>
              <a:rPr lang="en-US" sz="2800" dirty="0" smtClean="0"/>
              <a:t/>
            </a:r>
            <a:br>
              <a:rPr lang="en-US" sz="2800" dirty="0" smtClean="0"/>
            </a:br>
            <a:r>
              <a:rPr lang="en-US" sz="9600" dirty="0" smtClean="0"/>
              <a:t> </a:t>
            </a:r>
            <a:r>
              <a:rPr lang="sk-SK" sz="9600" b="1" i="1" u="sng" dirty="0" smtClean="0">
                <a:solidFill>
                  <a:srgbClr val="FF0000"/>
                </a:solidFill>
              </a:rPr>
              <a:t/>
            </a:r>
            <a:br>
              <a:rPr lang="sk-SK" sz="9600" b="1" i="1" u="sng" dirty="0" smtClean="0">
                <a:solidFill>
                  <a:srgbClr val="FF0000"/>
                </a:solidFill>
              </a:rPr>
            </a:br>
            <a:endParaRPr lang="en-US" sz="9600" dirty="0" smtClean="0"/>
          </a:p>
          <a:p>
            <a:pPr>
              <a:buNone/>
            </a:pPr>
            <a:endParaRPr lang="sk-SK" sz="11200" dirty="0" smtClean="0"/>
          </a:p>
          <a:p>
            <a:pPr>
              <a:buNone/>
            </a:pPr>
            <a:r>
              <a:rPr lang="sk-SK" sz="12800" b="1" dirty="0" smtClean="0"/>
              <a:t>    </a:t>
            </a:r>
            <a:endParaRPr lang="sk-SK" sz="1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FF0000"/>
                </a:solidFill>
              </a:rPr>
              <a:t>Legislatíva EÚ</a:t>
            </a:r>
            <a:endParaRPr lang="sk-SK" b="1" dirty="0">
              <a:solidFill>
                <a:srgbClr val="FF0000"/>
              </a:solidFill>
            </a:endParaRPr>
          </a:p>
        </p:txBody>
      </p:sp>
      <p:sp>
        <p:nvSpPr>
          <p:cNvPr id="3" name="Content Placeholder 2"/>
          <p:cNvSpPr>
            <a:spLocks noGrp="1"/>
          </p:cNvSpPr>
          <p:nvPr>
            <p:ph idx="1"/>
          </p:nvPr>
        </p:nvSpPr>
        <p:spPr/>
        <p:txBody>
          <a:bodyPr>
            <a:normAutofit fontScale="32500" lnSpcReduction="20000"/>
          </a:bodyPr>
          <a:lstStyle/>
          <a:p>
            <a:pPr>
              <a:buNone/>
            </a:pPr>
            <a:r>
              <a:rPr lang="sk-SK" b="1" i="1" u="sng" dirty="0" smtClean="0">
                <a:solidFill>
                  <a:srgbClr val="FF0000"/>
                </a:solidFill>
              </a:rPr>
              <a:t/>
            </a:r>
            <a:br>
              <a:rPr lang="sk-SK" b="1" i="1" u="sng" dirty="0" smtClean="0">
                <a:solidFill>
                  <a:srgbClr val="FF0000"/>
                </a:solidFill>
              </a:rPr>
            </a:br>
            <a:r>
              <a:rPr lang="sk-SK" sz="9600" i="1" dirty="0" smtClean="0"/>
              <a:t>Používanie vhodných hygienických praktík na úrovni fariem by mali podporovať príručky pre správnu prax. Požiadavka na určenie „kritických limitov“ (HACCP) neznamená, že je potrebné v každom prípade stanoviť číslený limit. </a:t>
            </a:r>
            <a:br>
              <a:rPr lang="sk-SK" sz="9600" i="1" dirty="0" smtClean="0"/>
            </a:br>
            <a:r>
              <a:rPr lang="sk-SK" sz="9600" i="1" dirty="0" smtClean="0"/>
              <a:t/>
            </a:r>
            <a:br>
              <a:rPr lang="sk-SK" sz="9600" i="1" dirty="0" smtClean="0"/>
            </a:br>
            <a:r>
              <a:rPr lang="sk-SK" sz="9600" i="1" dirty="0" smtClean="0"/>
              <a:t>Okrem toho musí byť pružná požiadavka na uchovávanie dokumentov s cieľom vyhnúť sa neprimeraným bremenám pre veľmi malé podniky.</a:t>
            </a:r>
            <a:r>
              <a:rPr lang="en-US" sz="9600" dirty="0" smtClean="0"/>
              <a:t/>
            </a:r>
            <a:br>
              <a:rPr lang="en-US" sz="9600" dirty="0" smtClean="0"/>
            </a:br>
            <a:endParaRPr lang="sk-SK" sz="1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360/2011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sz="12800" b="1" dirty="0" smtClean="0"/>
              <a:t> </a:t>
            </a:r>
            <a:r>
              <a:rPr lang="en-US" sz="11200" dirty="0" smtClean="0"/>
              <a:t>3. </a:t>
            </a:r>
            <a:r>
              <a:rPr lang="en-US" sz="11200" dirty="0" err="1" smtClean="0"/>
              <a:t>sú</a:t>
            </a:r>
            <a:r>
              <a:rPr lang="en-US" sz="11200" dirty="0" smtClean="0"/>
              <a:t> </a:t>
            </a:r>
            <a:r>
              <a:rPr lang="en-US" sz="11200" dirty="0" err="1" smtClean="0"/>
              <a:t>prevádzkami</a:t>
            </a:r>
            <a:r>
              <a:rPr lang="en-US" sz="11200" dirty="0" smtClean="0"/>
              <a:t> </a:t>
            </a:r>
            <a:r>
              <a:rPr lang="en-US" sz="11200" dirty="0" err="1" smtClean="0"/>
              <a:t>verejného</a:t>
            </a:r>
            <a:r>
              <a:rPr lang="en-US" sz="11200" dirty="0" smtClean="0"/>
              <a:t> </a:t>
            </a:r>
            <a:r>
              <a:rPr lang="en-US" sz="11200" dirty="0" err="1" smtClean="0"/>
              <a:t>stravovania</a:t>
            </a:r>
            <a:r>
              <a:rPr lang="en-US" sz="11200" dirty="0" smtClean="0"/>
              <a:t>, </a:t>
            </a:r>
            <a:r>
              <a:rPr lang="en-US" sz="11200" dirty="0" err="1" smtClean="0"/>
              <a:t>zariadeniami</a:t>
            </a:r>
            <a:r>
              <a:rPr lang="en-US" sz="11200" dirty="0" smtClean="0"/>
              <a:t/>
            </a:r>
            <a:br>
              <a:rPr lang="en-US" sz="11200" dirty="0" smtClean="0"/>
            </a:br>
            <a:r>
              <a:rPr lang="en-US" sz="11200" dirty="0" err="1" smtClean="0"/>
              <a:t>spoločného</a:t>
            </a:r>
            <a:r>
              <a:rPr lang="en-US" sz="11200" dirty="0" smtClean="0"/>
              <a:t> </a:t>
            </a:r>
            <a:r>
              <a:rPr lang="en-US" sz="11200" dirty="0" err="1" smtClean="0"/>
              <a:t>stravovania</a:t>
            </a:r>
            <a:r>
              <a:rPr lang="en-US" sz="11200" dirty="0" smtClean="0"/>
              <a:t>, </a:t>
            </a:r>
            <a:r>
              <a:rPr lang="en-US" sz="11200" dirty="0" err="1" smtClean="0"/>
              <a:t>ktoré</a:t>
            </a:r>
            <a:r>
              <a:rPr lang="en-US" sz="11200" dirty="0" smtClean="0"/>
              <a:t> </a:t>
            </a:r>
            <a:r>
              <a:rPr lang="en-US" sz="11200" dirty="0" err="1" smtClean="0"/>
              <a:t>poskytujú</a:t>
            </a:r>
            <a:r>
              <a:rPr lang="en-US" sz="11200" dirty="0" smtClean="0"/>
              <a:t/>
            </a:r>
            <a:br>
              <a:rPr lang="en-US" sz="11200" dirty="0" smtClean="0"/>
            </a:br>
            <a:r>
              <a:rPr lang="en-US" sz="11200" dirty="0" err="1" smtClean="0"/>
              <a:t>stravovacie</a:t>
            </a:r>
            <a:r>
              <a:rPr lang="en-US" sz="11200" dirty="0" smtClean="0"/>
              <a:t> </a:t>
            </a:r>
            <a:r>
              <a:rPr lang="en-US" sz="11200" dirty="0" err="1" smtClean="0"/>
              <a:t>služby</a:t>
            </a:r>
            <a:r>
              <a:rPr lang="en-US" sz="11200" dirty="0" smtClean="0"/>
              <a:t> </a:t>
            </a:r>
            <a:r>
              <a:rPr lang="en-US" sz="11200" dirty="0" err="1" smtClean="0"/>
              <a:t>na</a:t>
            </a:r>
            <a:r>
              <a:rPr lang="en-US" sz="11200" dirty="0" smtClean="0"/>
              <a:t> </a:t>
            </a:r>
            <a:r>
              <a:rPr lang="en-US" sz="11200" dirty="0" err="1" smtClean="0"/>
              <a:t>pracoviskách</a:t>
            </a:r>
            <a:r>
              <a:rPr lang="en-US" sz="11200" dirty="0" smtClean="0"/>
              <a:t>, </a:t>
            </a:r>
            <a:r>
              <a:rPr lang="en-US" sz="11200" b="1" u="sng" dirty="0" err="1" smtClean="0"/>
              <a:t>okrem</a:t>
            </a:r>
            <a:r>
              <a:rPr lang="en-US" sz="11200" b="1" u="sng" dirty="0" smtClean="0"/>
              <a:t> </a:t>
            </a:r>
            <a:r>
              <a:rPr lang="en-US" sz="11200" b="1" u="sng" dirty="0" err="1" smtClean="0"/>
              <a:t>zariadení</a:t>
            </a:r>
            <a:r>
              <a:rPr lang="en-US" sz="11200" b="1" u="sng" dirty="0" smtClean="0"/>
              <a:t>,</a:t>
            </a:r>
            <a:r>
              <a:rPr lang="sk-SK" sz="11200" b="1" u="sng" dirty="0" smtClean="0"/>
              <a:t> </a:t>
            </a:r>
            <a:r>
              <a:rPr lang="en-US" sz="11200" b="1" u="sng" dirty="0" err="1" smtClean="0"/>
              <a:t>ktoré</a:t>
            </a:r>
            <a:r>
              <a:rPr lang="en-US" sz="11200" b="1" u="sng" dirty="0" smtClean="0"/>
              <a:t> </a:t>
            </a:r>
            <a:r>
              <a:rPr lang="en-US" sz="11200" b="1" u="sng" dirty="0" err="1" smtClean="0"/>
              <a:t>poskytujú</a:t>
            </a:r>
            <a:r>
              <a:rPr lang="en-US" sz="11200" b="1" u="sng" dirty="0" smtClean="0"/>
              <a:t> </a:t>
            </a:r>
            <a:r>
              <a:rPr lang="en-US" sz="11200" b="1" u="sng" dirty="0" err="1" smtClean="0"/>
              <a:t>stravovacie</a:t>
            </a:r>
            <a:r>
              <a:rPr lang="en-US" sz="11200" b="1" u="sng" dirty="0" smtClean="0"/>
              <a:t> </a:t>
            </a:r>
            <a:r>
              <a:rPr lang="en-US" sz="11200" b="1" u="sng" dirty="0" err="1" smtClean="0"/>
              <a:t>služby</a:t>
            </a:r>
            <a:r>
              <a:rPr lang="en-US" sz="11200" b="1" u="sng" dirty="0" smtClean="0"/>
              <a:t/>
            </a:r>
            <a:br>
              <a:rPr lang="en-US" sz="11200" b="1" u="sng" dirty="0" smtClean="0"/>
            </a:br>
            <a:r>
              <a:rPr lang="en-US" sz="11200" b="1" u="sng" dirty="0" smtClean="0"/>
              <a:t>v </a:t>
            </a:r>
            <a:r>
              <a:rPr lang="en-US" sz="11200" b="1" u="sng" dirty="0" err="1" smtClean="0"/>
              <a:t>školských</a:t>
            </a:r>
            <a:r>
              <a:rPr lang="en-US" sz="11200" b="1" u="sng" dirty="0" smtClean="0"/>
              <a:t> a </a:t>
            </a:r>
            <a:r>
              <a:rPr lang="en-US" sz="11200" b="1" u="sng" dirty="0" err="1" smtClean="0"/>
              <a:t>predškolských</a:t>
            </a:r>
            <a:r>
              <a:rPr lang="en-US" sz="11200" b="1" u="sng" dirty="0" smtClean="0"/>
              <a:t> </a:t>
            </a:r>
            <a:r>
              <a:rPr lang="en-US" sz="11200" b="1" u="sng" dirty="0" err="1" smtClean="0"/>
              <a:t>zariadeniach</a:t>
            </a:r>
            <a:r>
              <a:rPr lang="en-US" sz="11200" b="1" u="sng" dirty="0" smtClean="0"/>
              <a:t>, </a:t>
            </a:r>
            <a:r>
              <a:rPr lang="en-US" sz="11200" b="1" u="sng" dirty="0" err="1" smtClean="0"/>
              <a:t>školách</a:t>
            </a:r>
            <a:r>
              <a:rPr lang="en-US" sz="11200" b="1" u="sng" dirty="0" smtClean="0"/>
              <a:t>,</a:t>
            </a:r>
            <a:br>
              <a:rPr lang="en-US" sz="11200" b="1" u="sng" dirty="0" smtClean="0"/>
            </a:br>
            <a:r>
              <a:rPr lang="en-US" sz="11200" b="1" u="sng" dirty="0" err="1" smtClean="0"/>
              <a:t>zariadeniach</a:t>
            </a:r>
            <a:r>
              <a:rPr lang="en-US" sz="11200" b="1" u="sng" dirty="0" smtClean="0"/>
              <a:t> </a:t>
            </a:r>
            <a:r>
              <a:rPr lang="en-US" sz="11200" b="1" u="sng" dirty="0" err="1" smtClean="0"/>
              <a:t>sociálnych</a:t>
            </a:r>
            <a:r>
              <a:rPr lang="en-US" sz="11200" b="1" u="sng" dirty="0" smtClean="0"/>
              <a:t> </a:t>
            </a:r>
            <a:r>
              <a:rPr lang="en-US" sz="11200" b="1" u="sng" dirty="0" err="1" smtClean="0"/>
              <a:t>služieb</a:t>
            </a:r>
            <a:r>
              <a:rPr lang="en-US" sz="11200" b="1" u="sng" dirty="0" smtClean="0"/>
              <a:t>, </a:t>
            </a:r>
            <a:r>
              <a:rPr lang="en-US" sz="11200" b="1" u="sng" dirty="0" err="1" smtClean="0"/>
              <a:t>zdravotníckych</a:t>
            </a:r>
            <a:r>
              <a:rPr lang="en-US" sz="11200" b="1" u="sng" dirty="0" smtClean="0"/>
              <a:t/>
            </a:r>
            <a:br>
              <a:rPr lang="en-US" sz="11200" b="1" u="sng" dirty="0" smtClean="0"/>
            </a:br>
            <a:r>
              <a:rPr lang="en-US" sz="11200" b="1" u="sng" dirty="0" err="1" smtClean="0"/>
              <a:t>zariadeniach</a:t>
            </a:r>
            <a:r>
              <a:rPr lang="en-US" sz="11200" b="1" u="sng" dirty="0" smtClean="0"/>
              <a:t>, </a:t>
            </a:r>
            <a:r>
              <a:rPr lang="en-US" sz="11200" b="1" u="sng" dirty="0" err="1" smtClean="0"/>
              <a:t>zariadeniach</a:t>
            </a:r>
            <a:r>
              <a:rPr lang="en-US" sz="11200" b="1" u="sng" dirty="0" smtClean="0"/>
              <a:t> </a:t>
            </a:r>
            <a:r>
              <a:rPr lang="en-US" sz="11200" b="1" u="sng" dirty="0" err="1" smtClean="0"/>
              <a:t>sociálnoprávnej</a:t>
            </a:r>
            <a:r>
              <a:rPr lang="en-US" sz="11200" b="1" u="sng" dirty="0" smtClean="0"/>
              <a:t/>
            </a:r>
            <a:br>
              <a:rPr lang="en-US" sz="11200" b="1" u="sng" dirty="0" smtClean="0"/>
            </a:br>
            <a:r>
              <a:rPr lang="en-US" sz="11200" b="1" u="sng" dirty="0" err="1" smtClean="0"/>
              <a:t>ochrany</a:t>
            </a:r>
            <a:r>
              <a:rPr lang="en-US" sz="11200" b="1" u="sng" dirty="0" smtClean="0"/>
              <a:t> </a:t>
            </a:r>
            <a:r>
              <a:rPr lang="en-US" sz="11200" b="1" u="sng" dirty="0" err="1" smtClean="0"/>
              <a:t>detí</a:t>
            </a:r>
            <a:r>
              <a:rPr lang="en-US" sz="11200" b="1" u="sng" dirty="0" smtClean="0"/>
              <a:t> a </a:t>
            </a:r>
            <a:r>
              <a:rPr lang="en-US" sz="11200" b="1" u="sng" dirty="0" err="1" smtClean="0"/>
              <a:t>sociálnej</a:t>
            </a:r>
            <a:r>
              <a:rPr lang="en-US" sz="11200" b="1" u="sng" dirty="0" smtClean="0"/>
              <a:t> </a:t>
            </a:r>
            <a:r>
              <a:rPr lang="en-US" sz="11200" b="1" u="sng" dirty="0" err="1" smtClean="0"/>
              <a:t>kurately</a:t>
            </a:r>
            <a:r>
              <a:rPr lang="en-US" sz="11200" b="1" u="sng" dirty="0" smtClean="0"/>
              <a:t> a </a:t>
            </a:r>
            <a:r>
              <a:rPr lang="en-US" sz="11200" b="1" u="sng" dirty="0" err="1" smtClean="0"/>
              <a:t>na</a:t>
            </a:r>
            <a:r>
              <a:rPr lang="en-US" sz="11200" b="1" u="sng" dirty="0" smtClean="0"/>
              <a:t/>
            </a:r>
            <a:br>
              <a:rPr lang="en-US" sz="11200" b="1" u="sng" dirty="0" smtClean="0"/>
            </a:br>
            <a:r>
              <a:rPr lang="en-US" sz="11200" b="1" u="sng" dirty="0" err="1" smtClean="0"/>
              <a:t>zotavovacích</a:t>
            </a:r>
            <a:r>
              <a:rPr lang="en-US" sz="11200" b="1" u="sng" dirty="0" smtClean="0"/>
              <a:t> </a:t>
            </a:r>
            <a:r>
              <a:rPr lang="en-US" sz="11200" b="1" u="sng" dirty="0" err="1" smtClean="0"/>
              <a:t>podujatiach</a:t>
            </a:r>
            <a:r>
              <a:rPr lang="en-US" sz="11200" dirty="0" smtClean="0"/>
              <a:t> a </a:t>
            </a:r>
            <a:r>
              <a:rPr lang="en-US" sz="11200" dirty="0" err="1" smtClean="0"/>
              <a:t>použijú</a:t>
            </a:r>
            <a:r>
              <a:rPr lang="en-US" sz="11200" dirty="0" smtClean="0"/>
              <a:t> </a:t>
            </a:r>
            <a:r>
              <a:rPr lang="en-US" sz="11200" dirty="0" err="1" smtClean="0"/>
              <a:t>dodané</a:t>
            </a:r>
            <a:r>
              <a:rPr lang="en-US" sz="11200" dirty="0" smtClean="0"/>
              <a:t> </a:t>
            </a:r>
            <a:r>
              <a:rPr lang="en-US" sz="11200" dirty="0" err="1" smtClean="0"/>
              <a:t>surové</a:t>
            </a:r>
            <a:r>
              <a:rPr lang="en-US" sz="11200" dirty="0" smtClean="0"/>
              <a:t/>
            </a:r>
            <a:br>
              <a:rPr lang="en-US" sz="11200" dirty="0" smtClean="0"/>
            </a:br>
            <a:r>
              <a:rPr lang="en-US" sz="11200" dirty="0" err="1" smtClean="0"/>
              <a:t>mlieko</a:t>
            </a:r>
            <a:r>
              <a:rPr lang="en-US" sz="11200" dirty="0" smtClean="0"/>
              <a:t> a </a:t>
            </a:r>
            <a:r>
              <a:rPr lang="en-US" sz="11200" dirty="0" err="1" smtClean="0"/>
              <a:t>výrobky</a:t>
            </a:r>
            <a:r>
              <a:rPr lang="en-US" sz="11200" dirty="0" smtClean="0"/>
              <a:t> z </a:t>
            </a:r>
            <a:r>
              <a:rPr lang="en-US" sz="11200" dirty="0" err="1" smtClean="0"/>
              <a:t>neho</a:t>
            </a:r>
            <a:r>
              <a:rPr lang="en-US" sz="11200" dirty="0" smtClean="0"/>
              <a:t> </a:t>
            </a:r>
            <a:r>
              <a:rPr lang="en-US" sz="11200" dirty="0" err="1" smtClean="0"/>
              <a:t>vo</a:t>
            </a:r>
            <a:r>
              <a:rPr lang="en-US" sz="11200" dirty="0" smtClean="0"/>
              <a:t> </a:t>
            </a:r>
            <a:r>
              <a:rPr lang="en-US" sz="11200" dirty="0" err="1" smtClean="0"/>
              <a:t>vlastnej</a:t>
            </a:r>
            <a:r>
              <a:rPr lang="en-US" sz="11200" dirty="0" smtClean="0"/>
              <a:t> </a:t>
            </a:r>
            <a:r>
              <a:rPr lang="en-US" sz="11200" dirty="0" err="1" smtClean="0"/>
              <a:t>prevádzkarni</a:t>
            </a:r>
            <a:r>
              <a:rPr lang="en-US" sz="11200" dirty="0" smtClean="0"/>
              <a:t/>
            </a:r>
            <a:br>
              <a:rPr lang="en-US" sz="11200" dirty="0" smtClean="0"/>
            </a:br>
            <a:r>
              <a:rPr lang="en-US" sz="11200" dirty="0" err="1" smtClean="0"/>
              <a:t>len</a:t>
            </a:r>
            <a:r>
              <a:rPr lang="en-US" sz="11200" dirty="0" smtClean="0"/>
              <a:t> </a:t>
            </a:r>
            <a:r>
              <a:rPr lang="en-US" sz="11200" dirty="0" err="1" smtClean="0"/>
              <a:t>na</a:t>
            </a:r>
            <a:r>
              <a:rPr lang="en-US" sz="11200" dirty="0" smtClean="0"/>
              <a:t> </a:t>
            </a:r>
            <a:r>
              <a:rPr lang="en-US" sz="11200" dirty="0" err="1" smtClean="0"/>
              <a:t>prípravu</a:t>
            </a:r>
            <a:r>
              <a:rPr lang="en-US" sz="11200" dirty="0" smtClean="0"/>
              <a:t> </a:t>
            </a:r>
            <a:r>
              <a:rPr lang="en-US" sz="11200" dirty="0" err="1" smtClean="0"/>
              <a:t>tepelne</a:t>
            </a:r>
            <a:r>
              <a:rPr lang="en-US" sz="11200" dirty="0" smtClean="0"/>
              <a:t> </a:t>
            </a:r>
            <a:r>
              <a:rPr lang="en-US" sz="11200" dirty="0" err="1" smtClean="0"/>
              <a:t>upravených</a:t>
            </a:r>
            <a:r>
              <a:rPr lang="en-US" sz="11200" dirty="0" smtClean="0"/>
              <a:t> </a:t>
            </a:r>
            <a:r>
              <a:rPr lang="en-US" sz="11200" dirty="0" err="1" smtClean="0"/>
              <a:t>pokrmov</a:t>
            </a:r>
            <a:r>
              <a:rPr lang="en-US" sz="11200" dirty="0" smtClean="0"/>
              <a:t/>
            </a:r>
            <a:br>
              <a:rPr lang="en-US" sz="11200" dirty="0" smtClean="0"/>
            </a:br>
            <a:r>
              <a:rPr lang="en-US" sz="11200" dirty="0" err="1" smtClean="0"/>
              <a:t>určených</a:t>
            </a:r>
            <a:r>
              <a:rPr lang="en-US" sz="11200" dirty="0" smtClean="0"/>
              <a:t> </a:t>
            </a:r>
            <a:r>
              <a:rPr lang="en-US" sz="11200" dirty="0" err="1" smtClean="0"/>
              <a:t>na</a:t>
            </a:r>
            <a:r>
              <a:rPr lang="en-US" sz="11200" dirty="0" smtClean="0"/>
              <a:t> </a:t>
            </a:r>
            <a:r>
              <a:rPr lang="en-US" sz="11200" dirty="0" err="1" smtClean="0"/>
              <a:t>priame</a:t>
            </a:r>
            <a:r>
              <a:rPr lang="en-US" sz="11200" dirty="0" smtClean="0"/>
              <a:t> </a:t>
            </a:r>
            <a:r>
              <a:rPr lang="en-US" sz="11200" dirty="0" err="1" smtClean="0"/>
              <a:t>podávanie</a:t>
            </a:r>
            <a:r>
              <a:rPr lang="en-US" sz="11200" dirty="0" smtClean="0"/>
              <a:t> </a:t>
            </a:r>
            <a:r>
              <a:rPr lang="en-US" sz="11200" dirty="0" err="1" smtClean="0"/>
              <a:t>konečným</a:t>
            </a:r>
            <a:r>
              <a:rPr lang="en-US" sz="11200" dirty="0" smtClean="0"/>
              <a:t/>
            </a:r>
            <a:br>
              <a:rPr lang="en-US" sz="11200" dirty="0" smtClean="0"/>
            </a:br>
            <a:r>
              <a:rPr lang="en-US" sz="11200" dirty="0" err="1" smtClean="0"/>
              <a:t>spotrebiteľom</a:t>
            </a:r>
            <a:r>
              <a:rPr lang="en-US" sz="11200" dirty="0" smtClean="0"/>
              <a:t>.</a:t>
            </a:r>
            <a:endParaRPr lang="sk-SK" sz="11200" dirty="0" smtClean="0"/>
          </a:p>
          <a:p>
            <a:pPr>
              <a:buNone/>
            </a:pPr>
            <a:r>
              <a:rPr lang="sk-SK" sz="12800" b="1" dirty="0" smtClean="0"/>
              <a:t>    </a:t>
            </a:r>
            <a:endParaRPr lang="sk-SK" sz="11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FF0000"/>
                </a:solidFill>
              </a:rPr>
              <a:t>NV 360/2011</a:t>
            </a:r>
            <a:endParaRPr lang="sk-SK" b="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buNone/>
            </a:pPr>
            <a:r>
              <a:rPr lang="sk-SK" b="1" dirty="0" smtClean="0"/>
              <a:t>§ 10 Dodávanie tepelne ošetreného mlieka a mliečnych výrobkov z tohto mlieka iným maloobchodným prevádzkarniam</a:t>
            </a:r>
          </a:p>
          <a:p>
            <a:pPr fontAlgn="t"/>
            <a:r>
              <a:rPr lang="sk-SK" b="1" dirty="0" smtClean="0"/>
              <a:t>1)</a:t>
            </a:r>
            <a:r>
              <a:rPr lang="sk-SK" dirty="0" smtClean="0"/>
              <a:t> Ak dodáva maloobchodná prevádzkareň podľa § 9 iným maloobchodným prevádzkarniam tepelne ošetrené mlieko alebo mliečne výrobky z tepelne ošetreného mlieka, je táto jej činnosť</a:t>
            </a:r>
          </a:p>
          <a:p>
            <a:pPr fontAlgn="t"/>
            <a:r>
              <a:rPr lang="sk-SK" b="1" dirty="0" smtClean="0"/>
              <a:t>a)</a:t>
            </a:r>
            <a:r>
              <a:rPr lang="sk-SK" dirty="0" smtClean="0"/>
              <a:t> okrajovou činnosťou, ak sú splnené podmienky podľa § 9 písm. a), a</a:t>
            </a:r>
          </a:p>
          <a:p>
            <a:pPr fontAlgn="t"/>
            <a:r>
              <a:rPr lang="sk-SK" b="1" dirty="0" smtClean="0"/>
              <a:t>b)</a:t>
            </a:r>
            <a:r>
              <a:rPr lang="sk-SK" dirty="0" smtClean="0"/>
              <a:t> obmedzenou činnosťou, ak iná maloobchodná prevádzkareň</a:t>
            </a:r>
          </a:p>
          <a:p>
            <a:pPr fontAlgn="t"/>
            <a:r>
              <a:rPr lang="sk-SK" b="1" dirty="0" smtClean="0"/>
              <a:t>1.</a:t>
            </a:r>
            <a:r>
              <a:rPr lang="sk-SK" dirty="0" smtClean="0"/>
              <a:t> priamo dodáva toto mlieko alebo mliečne výrobky len priamo konečnému spotrebiteľovi, alebo</a:t>
            </a:r>
          </a:p>
          <a:p>
            <a:pPr fontAlgn="t"/>
            <a:r>
              <a:rPr lang="sk-SK" b="1" dirty="0" smtClean="0"/>
              <a:t>2.</a:t>
            </a:r>
            <a:r>
              <a:rPr lang="sk-SK" dirty="0" smtClean="0"/>
              <a:t> je prevádzkou verejného stravovania alebo zariadením spoločného stravovania, ktoré používa dodané mlieko alebo mliečne výrobky vo vlastnej prevádzkarni na prípravu pokrmov určených na priame podávanie konečnému spotrebiteľovi.</a:t>
            </a:r>
          </a:p>
          <a:p>
            <a:pPr>
              <a:buNone/>
            </a:pPr>
            <a:endParaRPr lang="sk-SK"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FF0000"/>
                </a:solidFill>
              </a:rPr>
              <a:t>NV 360/2011</a:t>
            </a:r>
            <a:endParaRPr lang="sk-SK"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fontAlgn="t"/>
            <a:r>
              <a:rPr lang="sk-SK" b="1" dirty="0" smtClean="0"/>
              <a:t>§ 11</a:t>
            </a:r>
          </a:p>
          <a:p>
            <a:pPr fontAlgn="t"/>
            <a:r>
              <a:rPr lang="sk-SK" dirty="0" smtClean="0"/>
              <a:t>Prevádzkovateľ potravinárskeho podniku, ktorý v rámci svojej maloobchodnej činnosti balí, spracúva mlieko a vyrába mliečne výrobky, ktoré sú získané aj z mlieka, ktoré nepochádza od zvierat z jeho vlastného chovu, a dodáva ho priamo konečnému spotrebiteľovi alebo iným maloobchodným prevádzkarniam, musí dodržiavať všetky požiadavky ustanovené osobitnými predpismi (Nariadenie (ES) č. </a:t>
            </a:r>
            <a:r>
              <a:rPr lang="sk-SK" dirty="0" smtClean="0">
                <a:hlinkClick r:id="rId3" tooltip="Nariadenie Európskeho parlamentu a Rady (ES) č. 853/2004 z 29. apríla 2004, ktorým sa ustanovujú osobitné hygienické predpisy pre potraviny živočíšneho pôvodu"/>
              </a:rPr>
              <a:t>853/2004</a:t>
            </a:r>
            <a:r>
              <a:rPr lang="sk-SK" dirty="0" smtClean="0"/>
              <a:t> v platnom znení. Zákon č. 39/2007 Z. z. v znení neskorších predpisov.)</a:t>
            </a:r>
          </a:p>
          <a:p>
            <a:pPr>
              <a:buNone/>
            </a:pPr>
            <a:endParaRPr lang="sk-SK"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b="1" dirty="0" smtClean="0"/>
              <a:t>MINIMÁLNE POŽIADAVKY NA PREDAJNE POTRAVÍN</a:t>
            </a:r>
            <a:endParaRPr lang="en-US" dirty="0"/>
          </a:p>
        </p:txBody>
      </p:sp>
      <p:sp>
        <p:nvSpPr>
          <p:cNvPr id="3" name="Content Placeholder 2"/>
          <p:cNvSpPr>
            <a:spLocks noGrp="1"/>
          </p:cNvSpPr>
          <p:nvPr>
            <p:ph idx="1"/>
          </p:nvPr>
        </p:nvSpPr>
        <p:spPr/>
        <p:txBody>
          <a:bodyPr>
            <a:normAutofit fontScale="55000" lnSpcReduction="20000"/>
          </a:bodyPr>
          <a:lstStyle/>
          <a:p>
            <a:r>
              <a:rPr lang="sk-SK" dirty="0" smtClean="0"/>
              <a:t>požiadavky na konštrukciu, usporiadanie a vybavenie potravinárskych prevádzkarní a niektoré osobitné požiadavky na výrobu a predaj tradičných potravín a na priame dodávanie malého množstva potravín </a:t>
            </a:r>
            <a:r>
              <a:rPr lang="en-US" dirty="0" smtClean="0"/>
              <a:t/>
            </a:r>
            <a:br>
              <a:rPr lang="en-US" dirty="0" smtClean="0"/>
            </a:br>
            <a:r>
              <a:rPr lang="sk-SK" dirty="0" smtClean="0"/>
              <a:t> - prívod </a:t>
            </a:r>
            <a:r>
              <a:rPr lang="sk-SK" b="1" dirty="0" smtClean="0"/>
              <a:t>tečúcej teplej vody</a:t>
            </a:r>
            <a:r>
              <a:rPr lang="sk-SK" dirty="0" smtClean="0"/>
              <a:t> zohriatej najmenej na 45°C</a:t>
            </a:r>
            <a:r>
              <a:rPr lang="en-US" dirty="0" smtClean="0"/>
              <a:t/>
            </a:r>
            <a:br>
              <a:rPr lang="en-US" dirty="0" smtClean="0"/>
            </a:br>
            <a:r>
              <a:rPr lang="sk-SK" dirty="0" smtClean="0"/>
              <a:t> - prívod tečúcej </a:t>
            </a:r>
            <a:r>
              <a:rPr lang="sk-SK" b="1" dirty="0" smtClean="0"/>
              <a:t>studenej pitnej vody</a:t>
            </a:r>
            <a:r>
              <a:rPr lang="en-US" dirty="0" smtClean="0"/>
              <a:t/>
            </a:r>
            <a:br>
              <a:rPr lang="en-US" dirty="0" smtClean="0"/>
            </a:br>
            <a:r>
              <a:rPr lang="sk-SK" dirty="0" smtClean="0"/>
              <a:t> - nádoby na odpad na mieste s </a:t>
            </a:r>
            <a:r>
              <a:rPr lang="sk-SK" b="1" dirty="0" smtClean="0"/>
              <a:t>pevným povrchom</a:t>
            </a:r>
            <a:r>
              <a:rPr lang="sk-SK" dirty="0" smtClean="0"/>
              <a:t>, aby sa dalo udržiavať </a:t>
            </a:r>
            <a:r>
              <a:rPr lang="sk-SK" b="1" dirty="0" smtClean="0"/>
              <a:t>v čistote</a:t>
            </a:r>
            <a:r>
              <a:rPr lang="en-US" dirty="0" smtClean="0"/>
              <a:t/>
            </a:r>
            <a:br>
              <a:rPr lang="en-US" dirty="0" smtClean="0"/>
            </a:br>
            <a:r>
              <a:rPr lang="sk-SK" dirty="0" smtClean="0"/>
              <a:t> </a:t>
            </a:r>
            <a:r>
              <a:rPr lang="sk-SK" dirty="0" smtClean="0">
                <a:solidFill>
                  <a:srgbClr val="FF0000"/>
                </a:solidFill>
              </a:rPr>
              <a:t>- priestory na osobnú hygienu zamestnancov – </a:t>
            </a:r>
            <a:r>
              <a:rPr lang="sk-SK" b="1" dirty="0" smtClean="0">
                <a:solidFill>
                  <a:srgbClr val="FF0000"/>
                </a:solidFill>
              </a:rPr>
              <a:t>záchody</a:t>
            </a:r>
            <a:r>
              <a:rPr lang="en-US" dirty="0" smtClean="0"/>
              <a:t/>
            </a:r>
            <a:br>
              <a:rPr lang="en-US" dirty="0" smtClean="0"/>
            </a:br>
            <a:r>
              <a:rPr lang="sk-SK" dirty="0" smtClean="0"/>
              <a:t> - záchody musia byť </a:t>
            </a:r>
            <a:r>
              <a:rPr lang="sk-SK" b="1" dirty="0" smtClean="0"/>
              <a:t>osobitne vetrané</a:t>
            </a:r>
            <a:r>
              <a:rPr lang="en-US" dirty="0" smtClean="0"/>
              <a:t/>
            </a:r>
            <a:br>
              <a:rPr lang="en-US" dirty="0" smtClean="0"/>
            </a:br>
            <a:r>
              <a:rPr lang="sk-SK" b="1" dirty="0" smtClean="0"/>
              <a:t> </a:t>
            </a:r>
            <a:r>
              <a:rPr lang="sk-SK" dirty="0" smtClean="0"/>
              <a:t>- v </a:t>
            </a:r>
            <a:r>
              <a:rPr lang="sk-SK" b="1" dirty="0" smtClean="0"/>
              <a:t>predsieni </a:t>
            </a:r>
            <a:r>
              <a:rPr lang="sk-SK" dirty="0" smtClean="0"/>
              <a:t>záchodu musí byť </a:t>
            </a:r>
            <a:r>
              <a:rPr lang="sk-SK" b="1" dirty="0" smtClean="0"/>
              <a:t>umývadlo s prívodom tečúcej teplej vody</a:t>
            </a:r>
            <a:r>
              <a:rPr lang="sk-SK" dirty="0" smtClean="0"/>
              <a:t> zahriatej najmenej na 45°C a prívodom </a:t>
            </a:r>
            <a:r>
              <a:rPr lang="sk-SK" b="1" dirty="0" smtClean="0"/>
              <a:t>tečúcej studenej pitnej vody</a:t>
            </a:r>
            <a:r>
              <a:rPr lang="sk-SK" dirty="0" smtClean="0"/>
              <a:t>, tekuté mydlo, papierové utierky, uterák alebo sušič a uzatvárateľná nádoba na odpad</a:t>
            </a:r>
            <a:r>
              <a:rPr lang="en-US" dirty="0" smtClean="0"/>
              <a:t/>
            </a:r>
            <a:br>
              <a:rPr lang="en-US" dirty="0" smtClean="0"/>
            </a:br>
            <a:r>
              <a:rPr lang="sk-SK" dirty="0" smtClean="0"/>
              <a:t> - vhodné priestory a podmienky na </a:t>
            </a:r>
            <a:r>
              <a:rPr lang="sk-SK" b="1" dirty="0" smtClean="0"/>
              <a:t>prezliekanie</a:t>
            </a:r>
            <a:r>
              <a:rPr lang="en-US" dirty="0" smtClean="0"/>
              <a:t/>
            </a:r>
            <a:br>
              <a:rPr lang="en-US" dirty="0" smtClean="0"/>
            </a:br>
            <a:r>
              <a:rPr lang="sk-SK" dirty="0" smtClean="0"/>
              <a:t> </a:t>
            </a:r>
            <a:r>
              <a:rPr lang="sk-SK" dirty="0" smtClean="0">
                <a:solidFill>
                  <a:srgbClr val="FF0000"/>
                </a:solidFill>
              </a:rPr>
              <a:t>- stavebne a prevádzkovo oddelená od bytových priestorov, pričom svetlá </a:t>
            </a:r>
            <a:r>
              <a:rPr lang="sk-SK" b="1" dirty="0" smtClean="0">
                <a:solidFill>
                  <a:srgbClr val="FF0000"/>
                </a:solidFill>
              </a:rPr>
              <a:t>výška miestností </a:t>
            </a:r>
            <a:r>
              <a:rPr lang="sk-SK" dirty="0" smtClean="0">
                <a:solidFill>
                  <a:srgbClr val="FF0000"/>
                </a:solidFill>
              </a:rPr>
              <a:t>predajne musí byť </a:t>
            </a:r>
            <a:r>
              <a:rPr lang="sk-SK" b="1" dirty="0" smtClean="0">
                <a:solidFill>
                  <a:srgbClr val="FF0000"/>
                </a:solidFill>
              </a:rPr>
              <a:t>najmenej 2,6 m</a:t>
            </a:r>
            <a:r>
              <a:rPr lang="en-US" dirty="0" smtClean="0"/>
              <a:t/>
            </a:r>
            <a:br>
              <a:rPr lang="en-US" dirty="0" smtClean="0"/>
            </a:br>
            <a:r>
              <a:rPr lang="sk-SK" dirty="0" smtClean="0"/>
              <a:t> - vstup do predajne sa musí prevádzkovo </a:t>
            </a:r>
            <a:r>
              <a:rPr lang="sk-SK" b="1" dirty="0" smtClean="0"/>
              <a:t>oddeliť </a:t>
            </a:r>
            <a:r>
              <a:rPr lang="sk-SK" dirty="0" smtClean="0"/>
              <a:t>pre príjem potravín a vstup pre zákazníkov</a:t>
            </a:r>
            <a:r>
              <a:rPr lang="en-US" dirty="0" smtClean="0"/>
              <a:t/>
            </a:r>
            <a:br>
              <a:rPr lang="en-US" dirty="0" smtClean="0"/>
            </a:br>
            <a:r>
              <a:rPr lang="sk-SK" dirty="0" smtClean="0"/>
              <a:t> - </a:t>
            </a:r>
            <a:r>
              <a:rPr lang="sk-SK" b="1" dirty="0" smtClean="0"/>
              <a:t>sklady</a:t>
            </a:r>
            <a:r>
              <a:rPr lang="sk-SK" dirty="0" smtClean="0"/>
              <a:t> sa môžu nahradiť chladničkami a mrazničkami </a:t>
            </a:r>
            <a:r>
              <a:rPr lang="en-US" dirty="0" smtClean="0"/>
              <a:t/>
            </a:r>
            <a:br>
              <a:rPr lang="en-US" dirty="0" smtClean="0"/>
            </a:br>
            <a:r>
              <a:rPr lang="sk-SK" dirty="0" smtClean="0"/>
              <a:t> - lahôdkarenské výrobky a nebalené cukrárske výrobky sa musia </a:t>
            </a:r>
            <a:r>
              <a:rPr lang="sk-SK" b="1" dirty="0" smtClean="0"/>
              <a:t>oddelene umiestniť</a:t>
            </a:r>
            <a:r>
              <a:rPr lang="sk-SK" dirty="0" smtClean="0"/>
              <a:t> a musí byť zabezpečené chladenie</a:t>
            </a:r>
            <a:r>
              <a:rPr lang="en-US" sz="3600" dirty="0" smtClean="0"/>
              <a:t/>
            </a:r>
            <a:br>
              <a:rPr lang="en-US" sz="3600" dirty="0" smtClean="0"/>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1026" name="Picture 2" descr="C:\Users\andrej\Desktop\kalendár 2018 foto 26.jpg"/>
          <p:cNvPicPr>
            <a:picLocks noGrp="1" noChangeAspect="1" noChangeArrowheads="1"/>
          </p:cNvPicPr>
          <p:nvPr>
            <p:ph idx="1"/>
          </p:nvPr>
        </p:nvPicPr>
        <p:blipFill>
          <a:blip r:embed="rId2"/>
          <a:srcRect/>
          <a:stretch>
            <a:fillRect/>
          </a:stretch>
        </p:blipFill>
        <p:spPr bwMode="auto">
          <a:xfrm>
            <a:off x="0" y="0"/>
            <a:ext cx="4500561" cy="3375421"/>
          </a:xfrm>
          <a:prstGeom prst="rect">
            <a:avLst/>
          </a:prstGeom>
          <a:noFill/>
        </p:spPr>
      </p:pic>
      <p:pic>
        <p:nvPicPr>
          <p:cNvPr id="1027" name="Picture 3" descr="C:\Users\andrej\Desktop\predaj Pružina.jpg"/>
          <p:cNvPicPr>
            <a:picLocks noChangeAspect="1" noChangeArrowheads="1"/>
          </p:cNvPicPr>
          <p:nvPr/>
        </p:nvPicPr>
        <p:blipFill>
          <a:blip r:embed="rId3" cstate="print"/>
          <a:srcRect/>
          <a:stretch>
            <a:fillRect/>
          </a:stretch>
        </p:blipFill>
        <p:spPr bwMode="auto">
          <a:xfrm>
            <a:off x="4643406" y="0"/>
            <a:ext cx="4500594" cy="3375446"/>
          </a:xfrm>
          <a:prstGeom prst="rect">
            <a:avLst/>
          </a:prstGeom>
          <a:noFill/>
        </p:spPr>
      </p:pic>
      <p:pic>
        <p:nvPicPr>
          <p:cNvPr id="1029" name="Picture 5" descr="C:\Users\andrej\Desktop\Rivne 9.jpg"/>
          <p:cNvPicPr>
            <a:picLocks noChangeAspect="1" noChangeArrowheads="1"/>
          </p:cNvPicPr>
          <p:nvPr/>
        </p:nvPicPr>
        <p:blipFill>
          <a:blip r:embed="rId4"/>
          <a:srcRect/>
          <a:stretch>
            <a:fillRect/>
          </a:stretch>
        </p:blipFill>
        <p:spPr bwMode="auto">
          <a:xfrm>
            <a:off x="1" y="3482578"/>
            <a:ext cx="4500561" cy="3375421"/>
          </a:xfrm>
          <a:prstGeom prst="rect">
            <a:avLst/>
          </a:prstGeom>
          <a:noFill/>
        </p:spPr>
      </p:pic>
      <p:pic>
        <p:nvPicPr>
          <p:cNvPr id="1030" name="Picture 6" descr="C:\Users\andrej\Desktop\PzD na Ukrajine 5 2016.jpg"/>
          <p:cNvPicPr>
            <a:picLocks noChangeAspect="1" noChangeArrowheads="1"/>
          </p:cNvPicPr>
          <p:nvPr/>
        </p:nvPicPr>
        <p:blipFill>
          <a:blip r:embed="rId5"/>
          <a:srcRect/>
          <a:stretch>
            <a:fillRect/>
          </a:stretch>
        </p:blipFill>
        <p:spPr bwMode="auto">
          <a:xfrm>
            <a:off x="4667251" y="3500438"/>
            <a:ext cx="4476749" cy="335756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r>
              <a:rPr lang="sk-SK" b="1" dirty="0" smtClean="0"/>
              <a:t/>
            </a:r>
            <a:br>
              <a:rPr lang="sk-SK" b="1" dirty="0" smtClean="0"/>
            </a:br>
            <a:r>
              <a:rPr lang="sk-SK" b="1" dirty="0" smtClean="0"/>
              <a:t/>
            </a:r>
            <a:br>
              <a:rPr lang="sk-SK" b="1" dirty="0" smtClean="0"/>
            </a:br>
            <a:r>
              <a:rPr lang="sk-SK" b="1" dirty="0" smtClean="0"/>
              <a:t>Čo potrebujeme zmeniť  / pôda</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71546"/>
            <a:ext cx="8229600" cy="5054617"/>
          </a:xfrm>
        </p:spPr>
        <p:txBody>
          <a:bodyPr>
            <a:normAutofit fontScale="25000" lnSpcReduction="20000"/>
          </a:bodyPr>
          <a:lstStyle/>
          <a:p>
            <a:pPr fontAlgn="base"/>
            <a:r>
              <a:rPr lang="sk-SK" sz="7200" dirty="0" smtClean="0"/>
              <a:t>Pozemkové úpravy + dokončenie plánov, zariadení a opatrení. Vyčlenených 10 miliónov € zakomponovať do Programového vyhlásenia vlády aby bola garantovaná plynulosť priebehu pozemkových úprav. </a:t>
            </a:r>
          </a:p>
          <a:p>
            <a:pPr fontAlgn="base"/>
            <a:r>
              <a:rPr lang="sk-SK" sz="7200" dirty="0" smtClean="0"/>
              <a:t>V nariadení vlády 238/2010, ktorým sa ustanovujú podmienky prenajímania pôdy v správe  Slovenského pozemkového fondu (SPF) zmeniť §2 bod 18 tak aby SPF mohol bez ďalších podmienok odstúpiť od zmluvy. </a:t>
            </a:r>
          </a:p>
          <a:p>
            <a:pPr fontAlgn="base"/>
            <a:r>
              <a:rPr lang="sk-SK" sz="7200" dirty="0" smtClean="0"/>
              <a:t>Mladý farmár môže v súčasnosti požiadať SPF o 28ha. Žiadame navýšenie tejto výmery a odstránenie podmienky, ktorá od mladého farmára vyžaduje obhospodarovať aspoň také množstvo aké žiada od SPF. </a:t>
            </a:r>
          </a:p>
          <a:p>
            <a:pPr fontAlgn="base"/>
            <a:r>
              <a:rPr lang="sk-SK" sz="7200" dirty="0" smtClean="0"/>
              <a:t>Priemernú výšku nájomného (zákon 504/2003 §1 ods. 3) vypočítať ako vážený aritmetický priemer a rozlíšiť  podľa druhu poľnohospodárskej pôdy. </a:t>
            </a:r>
          </a:p>
          <a:p>
            <a:pPr fontAlgn="base"/>
            <a:r>
              <a:rPr lang="sk-SK" sz="7200" dirty="0" smtClean="0"/>
              <a:t>Pri predaji podniku považujeme za nedostatočné 15 dňové oznámenie na úradnej tabuli, na základe ktorého má prenajímateľ právo odstúpiť od zmluvy o nájme poľnohospodárskej pôdy. </a:t>
            </a:r>
          </a:p>
          <a:p>
            <a:pPr fontAlgn="base"/>
            <a:r>
              <a:rPr lang="sk-SK" sz="7200" dirty="0" smtClean="0"/>
              <a:t>Časté administratívne zmeny hraníc a výmer pozemkov v registri LPIS nemajú žiaden prínos a zbytočne zaťažujú poľnohospodárov aj úrady, ktorým je tieto zmeny potrebné hlásiť. Žiadame realizovať tieto zmeny nanajvýš raz ročne a poľnohospodára administratívou s tým súvisiacou zaťažovať  mimo vegetačného obdobia (november-apríl). </a:t>
            </a:r>
          </a:p>
          <a:p>
            <a:pPr fontAlgn="base"/>
            <a:r>
              <a:rPr lang="sk-SK" sz="7200" dirty="0" smtClean="0"/>
              <a:t>Návrh novely zákona 330/1991 </a:t>
            </a:r>
          </a:p>
          <a:p>
            <a:pPr fontAlgn="base"/>
            <a:r>
              <a:rPr lang="sk-SK" sz="7200" dirty="0" smtClean="0"/>
              <a:t>Systémové riešenie podľa ústavy SR, ktoré zadefinuje vlastníctvo pôdy výlučne pre občanov SR a štát, za účelom potravinovej sebestačnosti a bezpečnosti. </a:t>
            </a:r>
          </a:p>
          <a:p>
            <a:pPr fontAlgn="base"/>
            <a:endParaRPr lang="sk-SK" sz="8000" dirty="0" smtClean="0"/>
          </a:p>
          <a:p>
            <a:endParaRPr lang="sk-SK"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spracovanie potravín na gazdovstve a priamy predaj </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fontAlgn="base"/>
            <a:r>
              <a:rPr lang="sk-SK" sz="7200" dirty="0" smtClean="0"/>
              <a:t>Zrušiť množstevné obmedzenia (limitom by mala byť schopnosť osobne spracovať produkciu) </a:t>
            </a:r>
          </a:p>
          <a:p>
            <a:pPr fontAlgn="base"/>
            <a:r>
              <a:rPr lang="sk-SK" sz="7200" dirty="0" smtClean="0"/>
              <a:t>Zabezpečiť jednoznačný a jednotný výklad na celom území SR. </a:t>
            </a:r>
          </a:p>
          <a:p>
            <a:pPr fontAlgn="base"/>
            <a:r>
              <a:rPr lang="sk-SK" sz="7200" dirty="0" smtClean="0"/>
              <a:t>Vytvorenie vzorovej prevádzkarne a príručky ako si navrhnúť vlastnú prevádzkareň pre výrobu malých množstiev výrobkov. Takáto prevádzkareň by mala pozostávať len z jednej miestnosti s jednými dverami. </a:t>
            </a:r>
          </a:p>
          <a:p>
            <a:pPr fontAlgn="base"/>
            <a:r>
              <a:rPr lang="sk-SK" sz="7200" dirty="0" smtClean="0"/>
              <a:t>Hlavným cieľom kontroly zo strany štátnych orgánov nemá byť udeľovanie pokút, ale pomoc pri výrobe kvalitných a bezpečných potravín. Rozsah požiadaviek kladených na výrobcu malého množstva potravín má byť úmerný množstvu vyrobených výrobkov. </a:t>
            </a:r>
          </a:p>
          <a:p>
            <a:pPr fontAlgn="base"/>
            <a:r>
              <a:rPr lang="sk-SK" sz="7200" dirty="0" smtClean="0"/>
              <a:t>Zvrátiť chystané obmedzenia domácich zabíjačiek pre podnikateľské subjekty. Tie okrem príjmu pre malých poľnohospodárov, zlepšujú potravinovú sebestačnosť mikroregiónov a patria aj k nášmu kultúrnemu dedičstvu. </a:t>
            </a:r>
          </a:p>
          <a:p>
            <a:pPr fontAlgn="base"/>
            <a:r>
              <a:rPr lang="sk-SK" sz="7200" dirty="0" smtClean="0"/>
              <a:t>Vysoké náklady na kafilériu vedú k obchádzaniu pravidiel o likvidácii vedľajších živočíšnych produktov. Preto požadujeme preplácanie nákladov na kafilériu štátom, alebo iné riešenie (napr. likvidáciu vedľajších živočíšnych produktov v bioplynových staniciach ako je tomu v ČR), ktoré svojou finančnou náročnosťou nebude chovateľov motivovať tieto pravidlá obchádzať. </a:t>
            </a:r>
          </a:p>
          <a:p>
            <a:pPr fontAlgn="base"/>
            <a:r>
              <a:rPr lang="sk-SK" sz="7200" dirty="0" smtClean="0"/>
              <a:t>Participácia úradu podpredsedu vlády na II - vízia Slovenska 2030 </a:t>
            </a:r>
            <a:br>
              <a:rPr lang="sk-SK" sz="7200" dirty="0" smtClean="0"/>
            </a:br>
            <a:r>
              <a:rPr lang="sk-SK" sz="7200" u="sng" dirty="0" smtClean="0">
                <a:hlinkClick r:id="rId3"/>
              </a:rPr>
              <a:t>https://www.vicepremier.gov.sk/wp-content/uploads/2019/06/03-Vizia-a-strategia-2019-06-18.docx</a:t>
            </a:r>
            <a:r>
              <a:rPr lang="sk-SK" sz="7200" dirty="0" smtClean="0"/>
              <a:t> </a:t>
            </a:r>
          </a:p>
          <a:p>
            <a:pPr fontAlgn="base"/>
            <a:r>
              <a:rPr lang="sk-SK" sz="7200" dirty="0" smtClean="0"/>
              <a:t>Metodický pokyn ku predpisom spracovanie potravín a priamy predaj. </a:t>
            </a:r>
          </a:p>
          <a:p>
            <a:endParaRPr lang="sk-SK"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štatút farmárskej rodiny</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00108"/>
            <a:ext cx="8229600" cy="5126055"/>
          </a:xfrm>
        </p:spPr>
        <p:txBody>
          <a:bodyPr>
            <a:normAutofit fontScale="70000" lnSpcReduction="20000"/>
          </a:bodyPr>
          <a:lstStyle/>
          <a:p>
            <a:pPr fontAlgn="base"/>
            <a:r>
              <a:rPr lang="sk-SK" dirty="0" smtClean="0"/>
              <a:t>V zmysle Ústavy SR čl. 37 bod 1 ( Každý má právo sa slobodne združovať s inými na ochranu svojich hospodárskych a sociálnych záujmov.) zadefinovať rodinný podnik </a:t>
            </a:r>
          </a:p>
          <a:p>
            <a:pPr fontAlgn="base">
              <a:buNone/>
            </a:pPr>
            <a:r>
              <a:rPr lang="sk-SK" dirty="0" smtClean="0"/>
              <a:t>      ako nový typ obchodnej spoločnosti. </a:t>
            </a:r>
          </a:p>
          <a:p>
            <a:pPr fontAlgn="base"/>
            <a:r>
              <a:rPr lang="sk-SK" dirty="0" smtClean="0"/>
              <a:t>V súčasnosti mnohé malé rodinné podniky fungujú na hrane právnych predpisov, nie preto že to chcú, ale preto že právne predpisy sú prísne, komplikované a ich splnenie drahé. Tento stav bráni malým rodinným hospodárstvam v rozvoji. </a:t>
            </a:r>
          </a:p>
          <a:p>
            <a:pPr fontAlgn="base"/>
            <a:r>
              <a:rPr lang="sk-SK" dirty="0" smtClean="0"/>
              <a:t>Vznik právnych predpisov pre rodinné podniky má zmysel, len ak     bude zahŕňať zjednodušenie administratívy a zníženie odvodového  zaťaženia. </a:t>
            </a:r>
          </a:p>
          <a:p>
            <a:pPr fontAlgn="base"/>
            <a:r>
              <a:rPr lang="sk-SK" dirty="0" smtClean="0"/>
              <a:t>Základné zásady  :</a:t>
            </a:r>
          </a:p>
          <a:p>
            <a:pPr fontAlgn="base">
              <a:buNone/>
            </a:pPr>
            <a:r>
              <a:rPr lang="sk-SK" dirty="0" smtClean="0"/>
              <a:t>- rodina je subjektom daňového práva ako celok, </a:t>
            </a:r>
          </a:p>
          <a:p>
            <a:pPr fontAlgn="base">
              <a:buNone/>
            </a:pPr>
            <a:r>
              <a:rPr lang="sk-SK" dirty="0" smtClean="0"/>
              <a:t>- podiel v rodinnom podniku nie je predmetom dedičského konania, </a:t>
            </a:r>
          </a:p>
          <a:p>
            <a:pPr fontAlgn="base">
              <a:buNone/>
            </a:pPr>
            <a:r>
              <a:rPr lang="sk-SK" dirty="0" smtClean="0"/>
              <a:t>- vklad do rodinného podniku je odčlenený od osobného rodinného </a:t>
            </a:r>
          </a:p>
          <a:p>
            <a:pPr fontAlgn="base">
              <a:buNone/>
            </a:pPr>
            <a:r>
              <a:rPr lang="sk-SK" dirty="0" smtClean="0"/>
              <a:t>majetku. </a:t>
            </a:r>
          </a:p>
          <a:p>
            <a:endParaRPr lang="sk-SK"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podpora od štátu (EÚ)</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357298"/>
            <a:ext cx="8229600" cy="5214974"/>
          </a:xfrm>
        </p:spPr>
        <p:txBody>
          <a:bodyPr>
            <a:normAutofit fontScale="70000" lnSpcReduction="20000"/>
          </a:bodyPr>
          <a:lstStyle/>
          <a:p>
            <a:pPr fontAlgn="base"/>
            <a:r>
              <a:rPr lang="sk-SK" dirty="0" smtClean="0"/>
              <a:t>V prvom pilieri SPP žiadame znížiť jednotnú platbu na plochu, aby nebolo možné vytvárať zisk napríklad dlhodobým mulčovaním bez produkcie. Toto zníženie by malo byť kompenzované navýšením prostriedkov pre neprojektové opatrenia v druhom pilieri SPP. Tak, aby boli podporení poľnohospodári za ochranu životného prostredia, ekologické a prírode blízke formy hospodárenia, dobré životné podmienky zvierat, spracovanie vlastnej produkcie, ochranu pred povodňami, rozvoj biodiverzity, ... </a:t>
            </a:r>
          </a:p>
          <a:p>
            <a:pPr fontAlgn="base"/>
            <a:r>
              <a:rPr lang="sk-SK" dirty="0" smtClean="0"/>
              <a:t>Pri projektových opatreniach žiadame odstránenie subjektívnych kritérií, ktoré sú všeobecne považované za zdroj korupcie pri ich prideľovaní. </a:t>
            </a:r>
          </a:p>
          <a:p>
            <a:pPr fontAlgn="base"/>
            <a:r>
              <a:rPr lang="sk-SK" dirty="0" smtClean="0"/>
              <a:t>SPF má v správe jednu štvrtinu slovenskej poľnohospodárskej pôdy. Nastavením vhodných kritérií pre výber nájomcov, vychádzajúcich </a:t>
            </a:r>
          </a:p>
          <a:p>
            <a:pPr fontAlgn="base">
              <a:buNone/>
            </a:pPr>
            <a:r>
              <a:rPr lang="sk-SK" dirty="0" smtClean="0"/>
              <a:t>      z vyššie popísaných neprojektových opatrení je možné prispieť </a:t>
            </a:r>
          </a:p>
          <a:p>
            <a:pPr fontAlgn="base">
              <a:buNone/>
            </a:pPr>
            <a:r>
              <a:rPr lang="sk-SK" dirty="0" smtClean="0"/>
              <a:t>      k zlepšeniu životného prostredia, potravinovej sebestačnosti, vzniku pracovných miest na vidieku a diverzifikácii poľnohospodárskej výroby. </a:t>
            </a:r>
          </a:p>
          <a:p>
            <a:endParaRPr lang="sk-SK"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cirkulárna ekonomika</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00108"/>
            <a:ext cx="8229600" cy="5126055"/>
          </a:xfrm>
        </p:spPr>
        <p:txBody>
          <a:bodyPr>
            <a:normAutofit fontScale="92500" lnSpcReduction="20000"/>
          </a:bodyPr>
          <a:lstStyle/>
          <a:p>
            <a:pPr fontAlgn="base">
              <a:buNone/>
            </a:pPr>
            <a:endParaRPr lang="sk-SK" dirty="0" smtClean="0"/>
          </a:p>
          <a:p>
            <a:pPr fontAlgn="base"/>
            <a:r>
              <a:rPr lang="sk-SK" dirty="0" smtClean="0"/>
              <a:t>Zmena legislatívy, ktorá umožní využitie potravinového odpadu na farmách. </a:t>
            </a:r>
          </a:p>
          <a:p>
            <a:pPr fontAlgn="base"/>
            <a:r>
              <a:rPr lang="sk-SK" dirty="0" smtClean="0"/>
              <a:t>Zaviazať výrobcov strojov a zariadení k zabezpečeniu náhradných dielov a servisu na dlhšie obdobie (minimálne 10 rokov) </a:t>
            </a:r>
          </a:p>
          <a:p>
            <a:pPr fontAlgn="base"/>
            <a:r>
              <a:rPr lang="sk-SK" dirty="0" smtClean="0"/>
              <a:t>Riešiť problém textilného odpadu a plastov. </a:t>
            </a:r>
          </a:p>
          <a:p>
            <a:pPr fontAlgn="base"/>
            <a:r>
              <a:rPr lang="sk-SK" dirty="0" smtClean="0"/>
              <a:t>Osveta a podpora farmárov a výrobcov potravín pri využívaní 100% recyklovateľných obalov. </a:t>
            </a:r>
          </a:p>
          <a:p>
            <a:pPr fontAlgn="base"/>
            <a:r>
              <a:rPr lang="sk-SK" dirty="0" smtClean="0"/>
              <a:t>Podpora nákupu technológií na spracovanie a zhodnotenie odpadov na farme (štiepkovanie, výroba hnojív, ...) </a:t>
            </a:r>
          </a:p>
          <a:p>
            <a:endParaRPr lang="sk-S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ochrana majetku</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00108"/>
            <a:ext cx="8229600" cy="5126055"/>
          </a:xfrm>
        </p:spPr>
        <p:txBody>
          <a:bodyPr>
            <a:normAutofit fontScale="85000" lnSpcReduction="10000"/>
          </a:bodyPr>
          <a:lstStyle/>
          <a:p>
            <a:pPr fontAlgn="base">
              <a:buNone/>
            </a:pPr>
            <a:endParaRPr lang="sk-SK" dirty="0" smtClean="0"/>
          </a:p>
          <a:p>
            <a:pPr fontAlgn="base"/>
            <a:r>
              <a:rPr lang="sk-SK" dirty="0" smtClean="0"/>
              <a:t>Inštitút poľnej stráže je definovaný v zákone 255/1994 Z.z. avšak povedomie o jeho existencii je medzi poľnohospodármi veľmi nízka. Považujeme za vhodné vytvorenie zákona, ktorý by sa venoval spoločne poľnej a poľovníckej stráži. </a:t>
            </a:r>
          </a:p>
          <a:p>
            <a:pPr fontAlgn="base"/>
            <a:r>
              <a:rPr lang="sk-SK" dirty="0" smtClean="0"/>
              <a:t>V trestnom zákone 300/2005 Z.z. žiadame § 212 doplniť o verejnoprospešné práce, aby pri škodách malého rozsahu, ktoré sú zvyčajne posudzované len ako priestupok, bol páchateľ potrestaný výkonom verejnoprospešných prác. Zároveň žiadame, aby boli rodičia vždy trestnoprávne zodpovední za konanie svojich detí. </a:t>
            </a:r>
          </a:p>
          <a:p>
            <a:endParaRPr lang="sk-SK"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agrolesníctvo</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00108"/>
            <a:ext cx="8229600" cy="5126055"/>
          </a:xfrm>
        </p:spPr>
        <p:txBody>
          <a:bodyPr>
            <a:normAutofit fontScale="85000" lnSpcReduction="20000"/>
          </a:bodyPr>
          <a:lstStyle/>
          <a:p>
            <a:pPr fontAlgn="base">
              <a:buNone/>
            </a:pPr>
            <a:endParaRPr lang="sk-SK" dirty="0" smtClean="0"/>
          </a:p>
          <a:p>
            <a:pPr fontAlgn="base">
              <a:buNone/>
            </a:pPr>
            <a:endParaRPr lang="sk-SK" dirty="0" smtClean="0"/>
          </a:p>
          <a:p>
            <a:pPr fontAlgn="base"/>
            <a:r>
              <a:rPr lang="sk-SK" dirty="0" smtClean="0"/>
              <a:t>Agrolesníctvo je v slovenskej legislatíve neznámy pojem napriek tomu, že na európskej úrovni na jeho rozvoj existujú aj dotačné schémy. </a:t>
            </a:r>
          </a:p>
          <a:p>
            <a:pPr fontAlgn="base"/>
            <a:r>
              <a:rPr lang="sk-SK" dirty="0" smtClean="0"/>
              <a:t>Na jeho rozvoj je potrebné do slovenskej legislatívy     (k ornej pôde, trvalým trávnym porastom a lesom)   zaviesť aj agrolesnícky systém.  </a:t>
            </a:r>
          </a:p>
          <a:p>
            <a:pPr fontAlgn="base"/>
            <a:r>
              <a:rPr lang="sk-SK" dirty="0" smtClean="0"/>
              <a:t>Agrolesníctvo musí byť súčasťou Strategického plánu SPP 2021-2027. Ktorý má potenciál podporiť vznik prezentačných objektov, metodických pokynov, dotačných schém i poradenstva v tejto oblasti. </a:t>
            </a:r>
          </a:p>
          <a:p>
            <a:pPr fontAlgn="base"/>
            <a:r>
              <a:rPr lang="sk-SK" dirty="0" smtClean="0"/>
              <a:t>Príkladom by nám mohol byť Francúzsky národný program podpory agrolesníctva. </a:t>
            </a:r>
          </a:p>
          <a:p>
            <a:endParaRPr lang="sk-SK"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857256"/>
          </a:xfrm>
        </p:spPr>
        <p:txBody>
          <a:bodyPr>
            <a:normAutofit fontScale="90000"/>
          </a:bodyPr>
          <a:lstStyle/>
          <a:p>
            <a:r>
              <a:rPr lang="sk-SK" b="1" dirty="0" smtClean="0"/>
              <a:t/>
            </a:r>
            <a:br>
              <a:rPr lang="sk-SK" b="1" dirty="0" smtClean="0"/>
            </a:br>
            <a:r>
              <a:rPr lang="sk-SK" b="1" dirty="0" smtClean="0"/>
              <a:t/>
            </a:r>
            <a:br>
              <a:rPr lang="sk-SK" b="1" dirty="0" smtClean="0"/>
            </a:br>
            <a:r>
              <a:rPr lang="sk-SK" sz="3100" b="1" dirty="0" smtClean="0"/>
              <a:t>Čo potrebujeme zmeniť </a:t>
            </a:r>
            <a:br>
              <a:rPr lang="sk-SK" sz="3100" b="1" dirty="0" smtClean="0"/>
            </a:br>
            <a:r>
              <a:rPr lang="sk-SK" sz="3100" b="1" dirty="0" smtClean="0"/>
              <a:t> / sociálne poľnohospodárstvo</a:t>
            </a:r>
            <a:r>
              <a:rPr lang="sk-SK" b="1" dirty="0" smtClean="0"/>
              <a:t/>
            </a:r>
            <a:br>
              <a:rPr lang="sk-SK" b="1" dirty="0" smtClean="0"/>
            </a:br>
            <a:r>
              <a:rPr lang="sk-SK" dirty="0" smtClean="0"/>
              <a:t/>
            </a:r>
            <a:br>
              <a:rPr lang="sk-SK" dirty="0" smtClean="0"/>
            </a:br>
            <a:endParaRPr lang="sk-SK" dirty="0"/>
          </a:p>
        </p:txBody>
      </p:sp>
      <p:sp>
        <p:nvSpPr>
          <p:cNvPr id="3" name="Content Placeholder 2"/>
          <p:cNvSpPr>
            <a:spLocks noGrp="1"/>
          </p:cNvSpPr>
          <p:nvPr>
            <p:ph idx="1"/>
          </p:nvPr>
        </p:nvSpPr>
        <p:spPr>
          <a:xfrm>
            <a:off x="457200" y="1000108"/>
            <a:ext cx="8229600" cy="5126055"/>
          </a:xfrm>
        </p:spPr>
        <p:txBody>
          <a:bodyPr>
            <a:normAutofit fontScale="77500" lnSpcReduction="20000"/>
          </a:bodyPr>
          <a:lstStyle/>
          <a:p>
            <a:pPr fontAlgn="base">
              <a:buNone/>
            </a:pPr>
            <a:endParaRPr lang="sk-SK" dirty="0" smtClean="0"/>
          </a:p>
          <a:p>
            <a:pPr fontAlgn="base"/>
            <a:r>
              <a:rPr lang="sk-SK" sz="3400" dirty="0" smtClean="0"/>
              <a:t>Na základe zákona 112/2018, ktorý zaviedol pojem iný registrovaný sociálny podnik, vidíme v poľnohospo-dárstve veľký potenciál pre zamestnávanie zdravotne postihnutých, dlhodobo nezamestnaných, dôchodcov ako aj na resocializáciu po návrate z výkonu trestu odňatia slobody. </a:t>
            </a:r>
          </a:p>
          <a:p>
            <a:pPr fontAlgn="base"/>
            <a:r>
              <a:rPr lang="sk-SK" sz="3400" dirty="0" smtClean="0"/>
              <a:t>Sociálne poľnohospodárstvo má potenciál nielen šetriť náklady štátu pri starostlivosti o znevýhodnené osoby a diverzifikovať príjem farmára aj na nepoľnohospodár-ske aktivity, ale aj pomôcť zabezpečiť dostatok sezónnych pracovníkov, predovšetkým pri zbere úrody. </a:t>
            </a:r>
          </a:p>
          <a:p>
            <a:pPr fontAlgn="base"/>
            <a:r>
              <a:rPr lang="sk-SK" sz="3400" dirty="0" smtClean="0"/>
              <a:t>Rozvoju sociálneho poľnohospodárstva by pomohlo jeho zahrnutie do kritérií zeleného verejného obstarávania. </a:t>
            </a:r>
          </a:p>
          <a:p>
            <a:endParaRPr lang="sk-SK"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Documents and Settings\Hranie\Desktop\projekty\predaj z dvora\Tabula PzD 700x500.jpg"/>
          <p:cNvPicPr>
            <a:picLocks noGrp="1" noChangeAspect="1" noChangeArrowheads="1"/>
          </p:cNvPicPr>
          <p:nvPr>
            <p:ph idx="1"/>
          </p:nvPr>
        </p:nvPicPr>
        <p:blipFill>
          <a:blip r:embed="rId3"/>
          <a:srcRect/>
          <a:stretch>
            <a:fillRect/>
          </a:stretch>
        </p:blipFill>
        <p:spPr bwMode="auto">
          <a:xfrm>
            <a:off x="714348" y="571480"/>
            <a:ext cx="8038906" cy="5740409"/>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b="1" dirty="0" smtClean="0"/>
              <a:t/>
            </a:r>
            <a:br>
              <a:rPr lang="sk-SK" b="1" dirty="0" smtClean="0"/>
            </a:br>
            <a:r>
              <a:rPr lang="sk-SK" b="1" dirty="0" smtClean="0"/>
              <a:t>DESATORO PREDAJA Z DVORA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sk-SK" dirty="0" smtClean="0"/>
              <a:t>Som prvovýrobca.</a:t>
            </a:r>
            <a:endParaRPr lang="en-US" dirty="0" smtClean="0"/>
          </a:p>
          <a:p>
            <a:pPr lvl="0"/>
            <a:r>
              <a:rPr lang="sk-SK" dirty="0" smtClean="0"/>
              <a:t>Vyrábam z vlastných surovín.</a:t>
            </a:r>
            <a:endParaRPr lang="en-US" dirty="0" smtClean="0"/>
          </a:p>
          <a:p>
            <a:pPr lvl="0"/>
            <a:r>
              <a:rPr lang="sk-SK" dirty="0" smtClean="0"/>
              <a:t>Vyrábam podľa  originálnych  receptúr.</a:t>
            </a:r>
            <a:endParaRPr lang="en-US" dirty="0" smtClean="0"/>
          </a:p>
          <a:p>
            <a:pPr lvl="0"/>
            <a:r>
              <a:rPr lang="sk-SK" dirty="0" smtClean="0"/>
              <a:t>Vyrábam  prevážne ručne.</a:t>
            </a:r>
            <a:endParaRPr lang="en-US" dirty="0" smtClean="0"/>
          </a:p>
          <a:p>
            <a:pPr lvl="0"/>
            <a:r>
              <a:rPr lang="sk-SK" dirty="0" smtClean="0"/>
              <a:t>Svoje výrobky predávam konečnému spotrebiteľovi.</a:t>
            </a:r>
            <a:endParaRPr lang="en-US" dirty="0" smtClean="0"/>
          </a:p>
          <a:p>
            <a:pPr lvl="0"/>
            <a:r>
              <a:rPr lang="sk-SK" dirty="0" smtClean="0"/>
              <a:t>Splňam minimálne hygienické požiadavky.</a:t>
            </a:r>
            <a:endParaRPr lang="en-US" dirty="0" smtClean="0"/>
          </a:p>
          <a:p>
            <a:pPr lvl="0"/>
            <a:r>
              <a:rPr lang="sk-SK" dirty="0" smtClean="0"/>
              <a:t>Dodržiavam podmienky správnej praxe.</a:t>
            </a:r>
            <a:endParaRPr lang="en-US" dirty="0" smtClean="0"/>
          </a:p>
          <a:p>
            <a:pPr lvl="0"/>
            <a:r>
              <a:rPr lang="sk-SK" dirty="0" smtClean="0"/>
              <a:t>Všetky  fázy výroby sú uskutočňované na Slovensku.</a:t>
            </a:r>
            <a:endParaRPr lang="en-US" dirty="0" smtClean="0"/>
          </a:p>
          <a:p>
            <a:pPr lvl="0"/>
            <a:r>
              <a:rPr lang="sk-SK" dirty="0" smtClean="0"/>
              <a:t>Logo PREDAJ Z DVORA používam so súhlasom držiteľa ochrannej známky.</a:t>
            </a:r>
            <a:endParaRPr lang="en-US" dirty="0" smtClean="0"/>
          </a:p>
          <a:p>
            <a:pPr lvl="0"/>
            <a:r>
              <a:rPr lang="sk-SK" dirty="0" smtClean="0"/>
              <a:t>Svojim správaním pozitívne vplývam na rozvoj značky PREDAJ Z DVORA.</a:t>
            </a: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571472" y="142852"/>
            <a:ext cx="8286808" cy="6247864"/>
          </a:xfrm>
          <a:prstGeom prst="rect">
            <a:avLst/>
          </a:prstGeom>
        </p:spPr>
        <p:txBody>
          <a:bodyPr wrap="square">
            <a:spAutoFit/>
          </a:bodyPr>
          <a:lstStyle/>
          <a:p>
            <a:r>
              <a:rPr lang="sk-SK" sz="4000" u="sng" dirty="0" smtClean="0"/>
              <a:t>Ak ste minimálne 8 x odpovedali  </a:t>
            </a:r>
            <a:r>
              <a:rPr lang="sk-SK" sz="4000" b="1" u="sng" dirty="0" smtClean="0"/>
              <a:t>áno </a:t>
            </a:r>
            <a:r>
              <a:rPr lang="sk-SK" sz="4000" u="sng" dirty="0" smtClean="0"/>
              <a:t> a  máte záujem o </a:t>
            </a:r>
            <a:r>
              <a:rPr lang="en-US" sz="4000" dirty="0" smtClean="0"/>
              <a:t/>
            </a:r>
            <a:br>
              <a:rPr lang="en-US" sz="4000" dirty="0" smtClean="0"/>
            </a:br>
            <a:r>
              <a:rPr lang="sk-SK" sz="4000" dirty="0" smtClean="0"/>
              <a:t>* Konzultácie  </a:t>
            </a:r>
            <a:r>
              <a:rPr lang="en-US" sz="4000" dirty="0" smtClean="0"/>
              <a:t/>
            </a:r>
            <a:br>
              <a:rPr lang="en-US" sz="4000" dirty="0" smtClean="0"/>
            </a:br>
            <a:r>
              <a:rPr lang="sk-SK" sz="4000" dirty="0" smtClean="0"/>
              <a:t>* Vypracovanie prevádzkového poriadku </a:t>
            </a:r>
            <a:r>
              <a:rPr lang="en-US" sz="4000" dirty="0" smtClean="0"/>
              <a:t/>
            </a:r>
            <a:br>
              <a:rPr lang="en-US" sz="4000" dirty="0" smtClean="0"/>
            </a:br>
            <a:r>
              <a:rPr lang="sk-SK" sz="4000" dirty="0" smtClean="0"/>
              <a:t>* Logo Predaj z dvora</a:t>
            </a:r>
            <a:r>
              <a:rPr lang="en-US" sz="4000" dirty="0" smtClean="0"/>
              <a:t/>
            </a:r>
            <a:br>
              <a:rPr lang="en-US" sz="4000" dirty="0" smtClean="0"/>
            </a:br>
            <a:r>
              <a:rPr lang="sk-SK" sz="4000" dirty="0" smtClean="0"/>
              <a:t>* Umiestnenie vašej farmy na </a:t>
            </a:r>
            <a:r>
              <a:rPr lang="sk-SK" sz="4000" u="sng" dirty="0" smtClean="0">
                <a:hlinkClick r:id="rId3" tooltip="Opens external link in new window"/>
              </a:rPr>
              <a:t>www.predajzdvora.sk</a:t>
            </a:r>
            <a:r>
              <a:rPr lang="sk-SK" sz="4000" dirty="0" smtClean="0"/>
              <a:t> </a:t>
            </a:r>
            <a:br>
              <a:rPr lang="sk-SK" sz="4000" dirty="0" smtClean="0"/>
            </a:br>
            <a:r>
              <a:rPr lang="sk-SK" sz="4000" dirty="0" smtClean="0"/>
              <a:t>		</a:t>
            </a:r>
            <a:r>
              <a:rPr lang="sk-SK" sz="4000" b="1" u="sng" dirty="0" smtClean="0"/>
              <a:t>kontaktujte nás !</a:t>
            </a:r>
            <a:r>
              <a:rPr lang="en-US" sz="4000" dirty="0" smtClean="0"/>
              <a:t/>
            </a:r>
            <a:br>
              <a:rPr lang="en-US" sz="4000" dirty="0" smtClean="0"/>
            </a:br>
            <a:endParaRPr lang="en-US" sz="4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Práca + radosť = úspech</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571472" y="142852"/>
            <a:ext cx="8286808" cy="1323439"/>
          </a:xfrm>
          <a:prstGeom prst="rect">
            <a:avLst/>
          </a:prstGeom>
        </p:spPr>
        <p:txBody>
          <a:bodyPr wrap="square">
            <a:spAutoFit/>
          </a:bodyPr>
          <a:lstStyle/>
          <a:p>
            <a:r>
              <a:rPr lang="en-US" sz="4000" dirty="0" smtClean="0"/>
              <a:t/>
            </a:r>
            <a:br>
              <a:rPr lang="en-US" sz="4000" dirty="0" smtClean="0"/>
            </a:br>
            <a:endParaRPr lang="en-US" sz="4000" dirty="0"/>
          </a:p>
        </p:txBody>
      </p:sp>
      <p:graphicFrame>
        <p:nvGraphicFramePr>
          <p:cNvPr id="2050" name="Object 2"/>
          <p:cNvGraphicFramePr>
            <a:graphicFrameLocks noChangeAspect="1"/>
          </p:cNvGraphicFramePr>
          <p:nvPr/>
        </p:nvGraphicFramePr>
        <p:xfrm>
          <a:off x="1071538" y="1285860"/>
          <a:ext cx="7143800" cy="5357230"/>
        </p:xfrm>
        <a:graphic>
          <a:graphicData uri="http://schemas.openxmlformats.org/presentationml/2006/ole">
            <p:oleObj spid="_x0000_s2050" name="Presentation" r:id="rId4" imgW="4570398" imgH="3427543" progId="PowerPoint.Show.12">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k-SK" dirty="0" smtClean="0"/>
              <a:t>ĎAKUJEM ZA POZORNOSŤ</a:t>
            </a:r>
            <a:br>
              <a:rPr lang="sk-SK" dirty="0" smtClean="0"/>
            </a:br>
            <a:endParaRPr lang="en-US" dirty="0"/>
          </a:p>
        </p:txBody>
      </p:sp>
      <p:sp useBgFill="1">
        <p:nvSpPr>
          <p:cNvPr id="3" name="Content Placeholder 2"/>
          <p:cNvSpPr>
            <a:spLocks noGrp="1"/>
          </p:cNvSpPr>
          <p:nvPr>
            <p:ph idx="1"/>
          </p:nvPr>
        </p:nvSpPr>
        <p:spPr/>
        <p:txBody>
          <a:bodyPr>
            <a:normAutofit fontScale="55000" lnSpcReduction="20000"/>
          </a:bodyPr>
          <a:lstStyle/>
          <a:p>
            <a:r>
              <a:rPr lang="sk-SK" sz="6000" dirty="0" smtClean="0"/>
              <a:t>Zuzana Homolová</a:t>
            </a:r>
          </a:p>
          <a:p>
            <a:pPr>
              <a:buNone/>
            </a:pPr>
            <a:r>
              <a:rPr lang="sk-SK" sz="6000" dirty="0" smtClean="0"/>
              <a:t/>
            </a:r>
            <a:br>
              <a:rPr lang="sk-SK" sz="6000" dirty="0" smtClean="0"/>
            </a:br>
            <a:r>
              <a:rPr lang="sk-SK" sz="6000" u="sng" dirty="0" smtClean="0">
                <a:hlinkClick r:id="rId3"/>
              </a:rPr>
              <a:t>ecotrend@ecotrend.sk</a:t>
            </a:r>
            <a:endParaRPr lang="sk-SK" sz="6000" u="sng" dirty="0" smtClean="0"/>
          </a:p>
          <a:p>
            <a:pPr>
              <a:buNone/>
            </a:pPr>
            <a:r>
              <a:rPr lang="sk-SK" sz="6000" dirty="0" smtClean="0"/>
              <a:t/>
            </a:r>
            <a:br>
              <a:rPr lang="sk-SK" sz="6000" dirty="0" smtClean="0"/>
            </a:br>
            <a:r>
              <a:rPr lang="sk-SK" sz="6000" dirty="0" smtClean="0">
                <a:hlinkClick r:id="rId4"/>
              </a:rPr>
              <a:t>www.</a:t>
            </a:r>
            <a:r>
              <a:rPr lang="sk-SK" sz="6000" u="sng" dirty="0" smtClean="0">
                <a:hlinkClick r:id="rId4"/>
              </a:rPr>
              <a:t>ecotrend.sk</a:t>
            </a:r>
            <a:r>
              <a:rPr lang="sk-SK" sz="6000" u="sng" dirty="0" smtClean="0"/>
              <a:t/>
            </a:r>
            <a:br>
              <a:rPr lang="sk-SK" sz="6000" u="sng" dirty="0" smtClean="0"/>
            </a:br>
            <a:r>
              <a:rPr lang="sk-SK" sz="6000" u="sng" dirty="0" smtClean="0">
                <a:hlinkClick r:id="rId5"/>
              </a:rPr>
              <a:t>www.predajzdvora.sk</a:t>
            </a:r>
            <a:endParaRPr lang="sk-SK" sz="6000" u="sng" dirty="0" smtClean="0"/>
          </a:p>
          <a:p>
            <a:pPr>
              <a:buNone/>
            </a:pPr>
            <a:r>
              <a:rPr lang="sk-SK" sz="6000" u="sng" dirty="0" smtClean="0"/>
              <a:t/>
            </a:r>
            <a:br>
              <a:rPr lang="sk-SK" sz="6000" u="sng" dirty="0" smtClean="0"/>
            </a:br>
            <a:r>
              <a:rPr lang="sk-SK" sz="6000" u="sng" dirty="0" smtClean="0"/>
              <a:t>Tel: +421 905 580 141 </a:t>
            </a:r>
          </a:p>
          <a:p>
            <a:pPr>
              <a:buNone/>
            </a:pPr>
            <a:r>
              <a:rPr lang="sk-SK" sz="6000" dirty="0" smtClean="0"/>
              <a:t>          </a:t>
            </a:r>
            <a:r>
              <a:rPr lang="sk-SK" sz="6000" u="sng" dirty="0" smtClean="0"/>
              <a:t>+ 421 53 451 18 62</a:t>
            </a:r>
            <a:br>
              <a:rPr lang="sk-SK" sz="6000" u="sng" dirty="0" smtClean="0"/>
            </a:br>
            <a:endParaRPr lang="en-US" sz="6000" u="sn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b="1" dirty="0" smtClean="0">
                <a:solidFill>
                  <a:srgbClr val="FF0000"/>
                </a:solidFill>
              </a:rPr>
              <a:t>Legislatíva SR</a:t>
            </a:r>
            <a:endParaRPr lang="sk-SK"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b="1" dirty="0" smtClean="0"/>
              <a:t>               </a:t>
            </a:r>
            <a:r>
              <a:rPr lang="sk-SK" sz="12800" b="1" dirty="0" smtClean="0"/>
              <a:t>NV 359/2011, </a:t>
            </a:r>
            <a:r>
              <a:rPr lang="sk-SK" sz="12800" dirty="0" smtClean="0"/>
              <a:t>ktorým sa ustanovujú požiadavky na niektoré potravinárske prevádzkarne  a na malé množstvá </a:t>
            </a:r>
          </a:p>
          <a:p>
            <a:pPr>
              <a:buNone/>
            </a:pPr>
            <a:r>
              <a:rPr lang="sk-SK" sz="12800" b="1" dirty="0" smtClean="0"/>
              <a:t>    NV 360/2011, </a:t>
            </a:r>
            <a:r>
              <a:rPr lang="sk-SK" sz="12800" dirty="0" smtClean="0"/>
              <a:t>ktorým sa ustanovujú hygienické požiadavky na priamy predaj a dodávanie malého množstva prvotných produktov rastlinného a živočíšneho pôvodu a dodávanie mlieka a mliečnych výrobkov konečnému spotrebiteľovi a iným maloobchodným prevádzkarniam</a:t>
            </a:r>
          </a:p>
          <a:p>
            <a:pPr>
              <a:buNone/>
            </a:pPr>
            <a:r>
              <a:rPr lang="sk-SK" sz="12800" b="1" dirty="0" smtClean="0"/>
              <a:t>    NV 100/2016, </a:t>
            </a:r>
            <a:r>
              <a:rPr lang="sk-SK" sz="12800" dirty="0" smtClean="0"/>
              <a:t>ktorým sa mení a dopĺňa nariadenie vlády Slovenskej republiky č. </a:t>
            </a:r>
            <a:r>
              <a:rPr lang="sk-SK" sz="12800" dirty="0" smtClean="0">
                <a:hlinkClick r:id="rId3" tooltip="Odkaz na predpis alebo ustanovenie"/>
              </a:rPr>
              <a:t>360/2011 Z. z.</a:t>
            </a:r>
            <a:r>
              <a:rPr lang="sk-SK" b="1" i="1" u="sng" dirty="0" smtClean="0">
                <a:solidFill>
                  <a:srgbClr val="FF0000"/>
                </a:solidFill>
              </a:rPr>
              <a:t/>
            </a:r>
            <a:br>
              <a:rPr lang="sk-SK" b="1" i="1" u="sng" dirty="0" smtClean="0">
                <a:solidFill>
                  <a:srgbClr val="FF0000"/>
                </a:solidFill>
              </a:rPr>
            </a:br>
            <a:endParaRPr lang="sk-SK" sz="1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sp>
        <p:nvSpPr>
          <p:cNvPr id="3" name="Content Placeholder 2"/>
          <p:cNvSpPr>
            <a:spLocks noGrp="1"/>
          </p:cNvSpPr>
          <p:nvPr>
            <p:ph idx="1"/>
          </p:nvPr>
        </p:nvSpPr>
        <p:spPr/>
        <p:txBody>
          <a:bodyPr/>
          <a:lstStyle/>
          <a:p>
            <a:endParaRPr lang="sk-S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359/2011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a:bodyPr>
          <a:lstStyle/>
          <a:p>
            <a:pPr>
              <a:buNone/>
            </a:pPr>
            <a:r>
              <a:rPr lang="sk-SK" b="1" dirty="0" smtClean="0"/>
              <a:t>    </a:t>
            </a:r>
            <a:r>
              <a:rPr lang="sk-SK" sz="4000" dirty="0" smtClean="0"/>
              <a:t>ktorým sa ustanovujú požiadavky na niektoré potravinárske prevádzkarne  a na malé množstvá </a:t>
            </a:r>
          </a:p>
          <a:p>
            <a:pPr>
              <a:buNone/>
            </a:pPr>
            <a:endParaRPr lang="sk-SK" sz="4000" dirty="0" smtClean="0"/>
          </a:p>
          <a:p>
            <a:pPr>
              <a:buNone/>
            </a:pPr>
            <a:r>
              <a:rPr lang="sk-SK" sz="4000" i="1" dirty="0" smtClean="0"/>
              <a:t>   - týždenne do 30 VDJ (bitúnok) </a:t>
            </a:r>
            <a:br>
              <a:rPr lang="sk-SK" sz="4000" i="1" dirty="0" smtClean="0"/>
            </a:br>
            <a:r>
              <a:rPr lang="sk-SK" sz="4000" i="1" dirty="0" smtClean="0"/>
              <a:t>- týždenne do 5 ton vykosteného mäsa (rozrábkáreň)</a:t>
            </a:r>
            <a:endParaRPr lang="sk-SK" sz="4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k-SK" sz="5400" b="1" dirty="0" smtClean="0">
                <a:solidFill>
                  <a:srgbClr val="FF0000"/>
                </a:solidFill>
              </a:rPr>
              <a:t>NV 359/2011</a:t>
            </a:r>
            <a:endParaRPr lang="sk-SK" sz="5400" b="1" dirty="0">
              <a:solidFill>
                <a:srgbClr val="FF0000"/>
              </a:solidFill>
            </a:endParaRPr>
          </a:p>
        </p:txBody>
      </p:sp>
      <p:sp>
        <p:nvSpPr>
          <p:cNvPr id="3" name="Content Placeholder 2"/>
          <p:cNvSpPr>
            <a:spLocks noGrp="1"/>
          </p:cNvSpPr>
          <p:nvPr>
            <p:ph idx="1"/>
          </p:nvPr>
        </p:nvSpPr>
        <p:spPr>
          <a:xfrm>
            <a:off x="457200" y="1214422"/>
            <a:ext cx="8229600" cy="4911741"/>
          </a:xfrm>
        </p:spPr>
        <p:txBody>
          <a:bodyPr>
            <a:normAutofit fontScale="25000" lnSpcReduction="20000"/>
          </a:bodyPr>
          <a:lstStyle/>
          <a:p>
            <a:pPr>
              <a:buNone/>
            </a:pPr>
            <a:r>
              <a:rPr lang="sk-SK" b="1" dirty="0" smtClean="0"/>
              <a:t>    </a:t>
            </a:r>
            <a:r>
              <a:rPr lang="en-US" sz="4000" dirty="0" smtClean="0"/>
              <a:t> </a:t>
            </a:r>
            <a:r>
              <a:rPr lang="sk-SK" sz="4000" dirty="0" smtClean="0"/>
              <a:t>      </a:t>
            </a:r>
            <a:r>
              <a:rPr lang="en-US" sz="11200" dirty="0" smtClean="0"/>
              <a:t>Na </a:t>
            </a:r>
            <a:r>
              <a:rPr lang="en-US" sz="11200" dirty="0" err="1" smtClean="0"/>
              <a:t>účely</a:t>
            </a:r>
            <a:r>
              <a:rPr lang="en-US" sz="11200" dirty="0" smtClean="0"/>
              <a:t> </a:t>
            </a:r>
            <a:r>
              <a:rPr lang="en-US" sz="11200" dirty="0" err="1" smtClean="0"/>
              <a:t>tohto</a:t>
            </a:r>
            <a:r>
              <a:rPr lang="en-US" sz="11200" dirty="0" smtClean="0"/>
              <a:t> </a:t>
            </a:r>
            <a:r>
              <a:rPr lang="en-US" sz="11200" dirty="0" err="1" smtClean="0"/>
              <a:t>nariadenia</a:t>
            </a:r>
            <a:r>
              <a:rPr lang="en-US" sz="11200" dirty="0" smtClean="0"/>
              <a:t> </a:t>
            </a:r>
            <a:r>
              <a:rPr lang="en-US" sz="11200" dirty="0" err="1" smtClean="0"/>
              <a:t>vlády</a:t>
            </a:r>
            <a:r>
              <a:rPr lang="en-US" sz="11200" dirty="0" smtClean="0"/>
              <a:t> </a:t>
            </a:r>
            <a:r>
              <a:rPr lang="en-US" sz="11200" dirty="0" err="1" smtClean="0"/>
              <a:t>sa</a:t>
            </a:r>
            <a:r>
              <a:rPr lang="en-US" sz="11200" dirty="0" smtClean="0"/>
              <a:t> </a:t>
            </a:r>
            <a:r>
              <a:rPr lang="en-US" sz="11200" dirty="0" err="1" smtClean="0"/>
              <a:t>za</a:t>
            </a:r>
            <a:r>
              <a:rPr lang="en-US" sz="11200" dirty="0" smtClean="0"/>
              <a:t> </a:t>
            </a:r>
            <a:r>
              <a:rPr lang="sk-SK" sz="11200" dirty="0" smtClean="0"/>
              <a:t>1 VDJ </a:t>
            </a:r>
            <a:r>
              <a:rPr lang="en-US" sz="11200" dirty="0" err="1" smtClean="0"/>
              <a:t>považuje</a:t>
            </a:r>
            <a:r>
              <a:rPr lang="en-US" sz="11200" dirty="0" smtClean="0"/>
              <a:t> </a:t>
            </a:r>
            <a:r>
              <a:rPr lang="sk-SK" sz="11200" dirty="0" smtClean="0"/>
              <a:t>1 ks</a:t>
            </a:r>
            <a:r>
              <a:rPr lang="en-US" sz="11200" dirty="0" smtClean="0"/>
              <a:t> </a:t>
            </a:r>
            <a:r>
              <a:rPr lang="en-US" sz="11200" dirty="0" err="1" smtClean="0"/>
              <a:t>dospelého</a:t>
            </a:r>
            <a:r>
              <a:rPr lang="en-US" sz="11200" dirty="0" smtClean="0"/>
              <a:t> </a:t>
            </a:r>
            <a:r>
              <a:rPr lang="en-US" sz="11200" dirty="0" err="1" smtClean="0"/>
              <a:t>hovädzieho</a:t>
            </a:r>
            <a:r>
              <a:rPr lang="en-US" sz="11200" dirty="0" smtClean="0"/>
              <a:t> </a:t>
            </a:r>
            <a:r>
              <a:rPr lang="en-US" sz="11200" dirty="0" err="1" smtClean="0"/>
              <a:t>dobytka</a:t>
            </a:r>
            <a:r>
              <a:rPr lang="en-US" sz="11200" dirty="0" smtClean="0"/>
              <a:t> </a:t>
            </a:r>
            <a:r>
              <a:rPr lang="en-US" sz="11200" dirty="0" err="1" smtClean="0"/>
              <a:t>staršieho</a:t>
            </a:r>
            <a:r>
              <a:rPr lang="en-US" sz="11200" dirty="0" smtClean="0"/>
              <a:t> </a:t>
            </a:r>
            <a:r>
              <a:rPr lang="en-US" sz="11200" dirty="0" err="1" smtClean="0"/>
              <a:t>ako</a:t>
            </a:r>
            <a:r>
              <a:rPr lang="en-US" sz="11200" dirty="0" smtClean="0"/>
              <a:t> </a:t>
            </a:r>
            <a:r>
              <a:rPr lang="sk-SK" sz="11200" dirty="0" smtClean="0"/>
              <a:t>     2</a:t>
            </a:r>
            <a:r>
              <a:rPr lang="en-US" sz="11200" dirty="0" smtClean="0"/>
              <a:t> </a:t>
            </a:r>
            <a:r>
              <a:rPr lang="en-US" sz="11200" dirty="0" err="1" smtClean="0"/>
              <a:t>roky</a:t>
            </a:r>
            <a:r>
              <a:rPr lang="en-US" sz="11200" dirty="0" smtClean="0"/>
              <a:t> </a:t>
            </a:r>
            <a:r>
              <a:rPr lang="en-US" sz="11200" dirty="0" err="1" smtClean="0"/>
              <a:t>alebo</a:t>
            </a:r>
            <a:r>
              <a:rPr lang="en-US" sz="11200" dirty="0" smtClean="0"/>
              <a:t> </a:t>
            </a:r>
            <a:r>
              <a:rPr lang="sk-SK" sz="11200" dirty="0" smtClean="0"/>
              <a:t>1</a:t>
            </a:r>
            <a:r>
              <a:rPr lang="en-US" sz="11200" dirty="0" smtClean="0"/>
              <a:t> </a:t>
            </a:r>
            <a:r>
              <a:rPr lang="en-US" sz="11200" dirty="0" err="1" smtClean="0"/>
              <a:t>dospelý</a:t>
            </a:r>
            <a:r>
              <a:rPr lang="en-US" sz="11200" dirty="0" smtClean="0"/>
              <a:t> </a:t>
            </a:r>
            <a:r>
              <a:rPr lang="en-US" sz="11200" dirty="0" err="1" smtClean="0"/>
              <a:t>nepárnokopytník</a:t>
            </a:r>
            <a:r>
              <a:rPr lang="en-US" sz="11200" dirty="0" smtClean="0"/>
              <a:t>. </a:t>
            </a:r>
            <a:r>
              <a:rPr lang="sk-SK" sz="11200" dirty="0" smtClean="0"/>
              <a:t/>
            </a:r>
            <a:br>
              <a:rPr lang="sk-SK" sz="11200" dirty="0" smtClean="0"/>
            </a:br>
            <a:r>
              <a:rPr lang="en-US" sz="11200" dirty="0" err="1" smtClean="0"/>
              <a:t>Ak</a:t>
            </a:r>
            <a:r>
              <a:rPr lang="en-US" sz="11200" dirty="0" smtClean="0"/>
              <a:t> </a:t>
            </a:r>
            <a:r>
              <a:rPr lang="en-US" sz="11200" dirty="0" err="1" smtClean="0"/>
              <a:t>ide</a:t>
            </a:r>
            <a:r>
              <a:rPr lang="en-US" sz="11200" dirty="0" smtClean="0"/>
              <a:t> o </a:t>
            </a:r>
            <a:r>
              <a:rPr lang="en-US" sz="11200" dirty="0" err="1" smtClean="0"/>
              <a:t>iné</a:t>
            </a:r>
            <a:r>
              <a:rPr lang="en-US" sz="11200" dirty="0" smtClean="0"/>
              <a:t> </a:t>
            </a:r>
            <a:r>
              <a:rPr lang="en-US" sz="11200" dirty="0" err="1" smtClean="0"/>
              <a:t>domáce</a:t>
            </a:r>
            <a:r>
              <a:rPr lang="en-US" sz="11200" dirty="0" smtClean="0"/>
              <a:t> </a:t>
            </a:r>
            <a:r>
              <a:rPr lang="en-US" sz="11200" dirty="0" err="1" smtClean="0"/>
              <a:t>kopytníky</a:t>
            </a:r>
            <a:r>
              <a:rPr lang="en-US" sz="11200" dirty="0" smtClean="0"/>
              <a:t>, </a:t>
            </a:r>
            <a:r>
              <a:rPr lang="en-US" sz="11200" dirty="0" err="1" smtClean="0"/>
              <a:t>jeden</a:t>
            </a:r>
            <a:r>
              <a:rPr lang="en-US" sz="11200" dirty="0" smtClean="0"/>
              <a:t> </a:t>
            </a:r>
            <a:r>
              <a:rPr lang="en-US" sz="11200" dirty="0" err="1" smtClean="0"/>
              <a:t>kus</a:t>
            </a:r>
            <a:r>
              <a:rPr lang="en-US" sz="11200" dirty="0" smtClean="0"/>
              <a:t/>
            </a:r>
            <a:br>
              <a:rPr lang="en-US" sz="11200" dirty="0" smtClean="0"/>
            </a:br>
            <a:r>
              <a:rPr lang="en-US" sz="11200" dirty="0" smtClean="0"/>
              <a:t>a) </a:t>
            </a:r>
            <a:r>
              <a:rPr lang="sk-SK" sz="11200" dirty="0" smtClean="0"/>
              <a:t>HD</a:t>
            </a:r>
            <a:r>
              <a:rPr lang="en-US" sz="11200" dirty="0" smtClean="0"/>
              <a:t> do </a:t>
            </a:r>
            <a:r>
              <a:rPr lang="sk-SK" sz="11200" dirty="0" smtClean="0"/>
              <a:t>6</a:t>
            </a:r>
            <a:r>
              <a:rPr lang="en-US" sz="11200" dirty="0" smtClean="0"/>
              <a:t> </a:t>
            </a:r>
            <a:r>
              <a:rPr lang="sk-SK" sz="11200" dirty="0" smtClean="0"/>
              <a:t>mesiacov = </a:t>
            </a:r>
            <a:r>
              <a:rPr lang="en-US" sz="11200" dirty="0" smtClean="0"/>
              <a:t>0, 4 </a:t>
            </a:r>
            <a:r>
              <a:rPr lang="en-US" sz="11200" dirty="0" err="1" smtClean="0"/>
              <a:t>dobytčej</a:t>
            </a:r>
            <a:r>
              <a:rPr lang="en-US" sz="11200" dirty="0" smtClean="0"/>
              <a:t> </a:t>
            </a:r>
            <a:r>
              <a:rPr lang="sk-SK" sz="11200" dirty="0" smtClean="0"/>
              <a:t>VDJ</a:t>
            </a:r>
            <a:r>
              <a:rPr lang="en-US" sz="11200" dirty="0" smtClean="0"/>
              <a:t>, </a:t>
            </a:r>
            <a:br>
              <a:rPr lang="en-US" sz="11200" dirty="0" smtClean="0"/>
            </a:br>
            <a:r>
              <a:rPr lang="en-US" sz="11200" dirty="0" smtClean="0"/>
              <a:t>b) </a:t>
            </a:r>
            <a:r>
              <a:rPr lang="sk-SK" sz="11200" dirty="0" smtClean="0"/>
              <a:t>HD</a:t>
            </a:r>
            <a:r>
              <a:rPr lang="en-US" sz="11200" dirty="0" smtClean="0"/>
              <a:t> </a:t>
            </a:r>
            <a:r>
              <a:rPr lang="en-US" sz="11200" dirty="0" err="1" smtClean="0"/>
              <a:t>od</a:t>
            </a:r>
            <a:r>
              <a:rPr lang="en-US" sz="11200" dirty="0" smtClean="0"/>
              <a:t> </a:t>
            </a:r>
            <a:r>
              <a:rPr lang="sk-SK" sz="11200" dirty="0" smtClean="0"/>
              <a:t>6</a:t>
            </a:r>
            <a:r>
              <a:rPr lang="en-US" sz="11200" dirty="0" smtClean="0"/>
              <a:t> </a:t>
            </a:r>
            <a:r>
              <a:rPr lang="en-US" sz="11200" dirty="0" err="1" smtClean="0"/>
              <a:t>mesiacov</a:t>
            </a:r>
            <a:r>
              <a:rPr lang="en-US" sz="11200" dirty="0" smtClean="0"/>
              <a:t> do </a:t>
            </a:r>
            <a:r>
              <a:rPr lang="sk-SK" sz="11200" dirty="0" smtClean="0"/>
              <a:t>2</a:t>
            </a:r>
            <a:r>
              <a:rPr lang="en-US" sz="11200" dirty="0" smtClean="0"/>
              <a:t> </a:t>
            </a:r>
            <a:r>
              <a:rPr lang="en-US" sz="11200" dirty="0" err="1" smtClean="0"/>
              <a:t>rokov</a:t>
            </a:r>
            <a:r>
              <a:rPr lang="en-US" sz="11200" dirty="0" smtClean="0"/>
              <a:t> </a:t>
            </a:r>
            <a:r>
              <a:rPr lang="sk-SK" sz="11200" dirty="0" smtClean="0"/>
              <a:t>= </a:t>
            </a:r>
            <a:r>
              <a:rPr lang="en-US" sz="11200" dirty="0" smtClean="0"/>
              <a:t>0, 6 </a:t>
            </a:r>
            <a:r>
              <a:rPr lang="sk-SK" sz="11200" dirty="0" smtClean="0"/>
              <a:t>VDJ</a:t>
            </a:r>
            <a:r>
              <a:rPr lang="en-US" sz="11200" dirty="0" smtClean="0"/>
              <a:t>, </a:t>
            </a:r>
            <a:br>
              <a:rPr lang="en-US" sz="11200" dirty="0" smtClean="0"/>
            </a:br>
            <a:r>
              <a:rPr lang="en-US" sz="11200" dirty="0" smtClean="0"/>
              <a:t>c) </a:t>
            </a:r>
            <a:r>
              <a:rPr lang="en-US" sz="11200" dirty="0" err="1" smtClean="0"/>
              <a:t>ovce</a:t>
            </a:r>
            <a:r>
              <a:rPr lang="en-US" sz="11200" dirty="0" smtClean="0"/>
              <a:t> </a:t>
            </a:r>
            <a:r>
              <a:rPr lang="en-US" sz="11200" dirty="0" err="1" smtClean="0"/>
              <a:t>alebo</a:t>
            </a:r>
            <a:r>
              <a:rPr lang="en-US" sz="11200" dirty="0" smtClean="0"/>
              <a:t> </a:t>
            </a:r>
            <a:r>
              <a:rPr lang="en-US" sz="11200" dirty="0" err="1" smtClean="0"/>
              <a:t>kozy</a:t>
            </a:r>
            <a:r>
              <a:rPr lang="en-US" sz="11200" dirty="0" smtClean="0"/>
              <a:t> </a:t>
            </a:r>
            <a:r>
              <a:rPr lang="sk-SK" sz="11200" dirty="0" smtClean="0"/>
              <a:t>=</a:t>
            </a:r>
            <a:r>
              <a:rPr lang="en-US" sz="11200" dirty="0" smtClean="0"/>
              <a:t> 0, 15 </a:t>
            </a:r>
            <a:r>
              <a:rPr lang="sk-SK" sz="11200" dirty="0" smtClean="0"/>
              <a:t>VDJ</a:t>
            </a:r>
            <a:r>
              <a:rPr lang="en-US" sz="11200" dirty="0" smtClean="0"/>
              <a:t>, </a:t>
            </a:r>
            <a:br>
              <a:rPr lang="en-US" sz="11200" dirty="0" smtClean="0"/>
            </a:br>
            <a:r>
              <a:rPr lang="en-US" sz="11200" dirty="0" smtClean="0"/>
              <a:t>d) </a:t>
            </a:r>
            <a:r>
              <a:rPr lang="en-US" sz="11200" dirty="0" err="1" smtClean="0"/>
              <a:t>plemennej</a:t>
            </a:r>
            <a:r>
              <a:rPr lang="en-US" sz="11200" dirty="0" smtClean="0"/>
              <a:t> </a:t>
            </a:r>
            <a:r>
              <a:rPr lang="en-US" sz="11200" dirty="0" err="1" smtClean="0"/>
              <a:t>prasnice</a:t>
            </a:r>
            <a:r>
              <a:rPr lang="en-US" sz="11200" dirty="0" smtClean="0"/>
              <a:t> </a:t>
            </a:r>
            <a:r>
              <a:rPr lang="en-US" sz="11200" dirty="0" err="1" smtClean="0"/>
              <a:t>alebo</a:t>
            </a:r>
            <a:r>
              <a:rPr lang="en-US" sz="11200" dirty="0" smtClean="0"/>
              <a:t> </a:t>
            </a:r>
            <a:r>
              <a:rPr lang="en-US" sz="11200" dirty="0" err="1" smtClean="0"/>
              <a:t>plemenného</a:t>
            </a:r>
            <a:r>
              <a:rPr lang="en-US" sz="11200" dirty="0" smtClean="0"/>
              <a:t> </a:t>
            </a:r>
            <a:r>
              <a:rPr lang="en-US" sz="11200" dirty="0" err="1" smtClean="0"/>
              <a:t>kanca</a:t>
            </a:r>
            <a:r>
              <a:rPr lang="en-US" sz="11200" dirty="0" smtClean="0"/>
              <a:t> so </a:t>
            </a:r>
            <a:r>
              <a:rPr lang="en-US" sz="11200" dirty="0" err="1" smtClean="0"/>
              <a:t>živou</a:t>
            </a:r>
            <a:r>
              <a:rPr lang="en-US" sz="11200" dirty="0" smtClean="0"/>
              <a:t> </a:t>
            </a:r>
            <a:r>
              <a:rPr lang="en-US" sz="11200" dirty="0" err="1" smtClean="0"/>
              <a:t>hmotnosťou</a:t>
            </a:r>
            <a:r>
              <a:rPr lang="en-US" sz="11200" dirty="0" smtClean="0"/>
              <a:t> </a:t>
            </a:r>
            <a:r>
              <a:rPr lang="en-US" sz="11200" dirty="0" err="1" smtClean="0"/>
              <a:t>nad</a:t>
            </a:r>
            <a:r>
              <a:rPr lang="en-US" sz="11200" dirty="0" smtClean="0"/>
              <a:t> 50 kg </a:t>
            </a:r>
            <a:r>
              <a:rPr lang="sk-SK" sz="11200" dirty="0" smtClean="0"/>
              <a:t>=</a:t>
            </a:r>
            <a:r>
              <a:rPr lang="en-US" sz="11200" dirty="0" smtClean="0"/>
              <a:t> 0, 5 </a:t>
            </a:r>
            <a:r>
              <a:rPr lang="sk-SK" sz="11200" dirty="0" smtClean="0"/>
              <a:t>VDJ</a:t>
            </a:r>
            <a:r>
              <a:rPr lang="en-US" sz="11200" dirty="0" smtClean="0"/>
              <a:t>, </a:t>
            </a:r>
            <a:br>
              <a:rPr lang="en-US" sz="11200" dirty="0" smtClean="0"/>
            </a:br>
            <a:r>
              <a:rPr lang="en-US" sz="11200" dirty="0" smtClean="0"/>
              <a:t>e) </a:t>
            </a:r>
            <a:r>
              <a:rPr lang="en-US" sz="11200" dirty="0" err="1" smtClean="0"/>
              <a:t>ostatných</a:t>
            </a:r>
            <a:r>
              <a:rPr lang="en-US" sz="11200" dirty="0" smtClean="0"/>
              <a:t> </a:t>
            </a:r>
            <a:r>
              <a:rPr lang="en-US" sz="11200" dirty="0" err="1" smtClean="0"/>
              <a:t>ošípaných</a:t>
            </a:r>
            <a:r>
              <a:rPr lang="en-US" sz="11200" dirty="0" smtClean="0"/>
              <a:t> </a:t>
            </a:r>
            <a:r>
              <a:rPr lang="sk-SK" sz="11200" dirty="0" smtClean="0"/>
              <a:t>= </a:t>
            </a:r>
            <a:r>
              <a:rPr lang="en-US" sz="11200" dirty="0" smtClean="0"/>
              <a:t>0, 3 </a:t>
            </a:r>
            <a:r>
              <a:rPr lang="sk-SK" sz="11200" dirty="0" smtClean="0"/>
              <a:t>VDJ</a:t>
            </a:r>
            <a:r>
              <a:rPr lang="en-US" sz="11200" dirty="0" smtClean="0"/>
              <a:t>, </a:t>
            </a:r>
            <a:br>
              <a:rPr lang="en-US" sz="11200" dirty="0" smtClean="0"/>
            </a:br>
            <a:r>
              <a:rPr lang="en-US" sz="11200" dirty="0" smtClean="0"/>
              <a:t>f) </a:t>
            </a:r>
            <a:r>
              <a:rPr lang="en-US" sz="11200" dirty="0" err="1" smtClean="0"/>
              <a:t>odstavčaťa</a:t>
            </a:r>
            <a:r>
              <a:rPr lang="en-US" sz="11200" dirty="0" smtClean="0"/>
              <a:t>, </a:t>
            </a:r>
            <a:r>
              <a:rPr lang="en-US" sz="11200" dirty="0" err="1" smtClean="0"/>
              <a:t>jahňaťa</a:t>
            </a:r>
            <a:r>
              <a:rPr lang="en-US" sz="11200" dirty="0" smtClean="0"/>
              <a:t> </a:t>
            </a:r>
            <a:r>
              <a:rPr lang="en-US" sz="11200" dirty="0" err="1" smtClean="0"/>
              <a:t>alebo</a:t>
            </a:r>
            <a:r>
              <a:rPr lang="en-US" sz="11200" dirty="0" smtClean="0"/>
              <a:t> </a:t>
            </a:r>
            <a:r>
              <a:rPr lang="en-US" sz="11200" dirty="0" err="1" smtClean="0"/>
              <a:t>kozľaťa</a:t>
            </a:r>
            <a:r>
              <a:rPr lang="en-US" sz="11200" dirty="0" smtClean="0"/>
              <a:t> so </a:t>
            </a:r>
            <a:r>
              <a:rPr lang="en-US" sz="11200" dirty="0" err="1" smtClean="0"/>
              <a:t>živou</a:t>
            </a:r>
            <a:r>
              <a:rPr lang="en-US" sz="11200" dirty="0" smtClean="0"/>
              <a:t> </a:t>
            </a:r>
            <a:r>
              <a:rPr lang="en-US" sz="11200" dirty="0" err="1" smtClean="0"/>
              <a:t>hmotnosťou</a:t>
            </a:r>
            <a:r>
              <a:rPr lang="en-US" sz="11200" dirty="0" smtClean="0"/>
              <a:t> </a:t>
            </a:r>
            <a:r>
              <a:rPr lang="en-US" sz="11200" dirty="0" err="1" smtClean="0"/>
              <a:t>najviac</a:t>
            </a:r>
            <a:r>
              <a:rPr lang="en-US" sz="11200" dirty="0" smtClean="0"/>
              <a:t> 15 kg </a:t>
            </a:r>
            <a:r>
              <a:rPr lang="sk-SK" sz="11200" dirty="0" smtClean="0"/>
              <a:t>=</a:t>
            </a:r>
            <a:r>
              <a:rPr lang="en-US" sz="11200" dirty="0" smtClean="0"/>
              <a:t> 0, 05 </a:t>
            </a:r>
            <a:r>
              <a:rPr lang="sk-SK" sz="11200" dirty="0" smtClean="0"/>
              <a:t>VDJ</a:t>
            </a:r>
            <a:r>
              <a:rPr lang="en-US" sz="11200" dirty="0" smtClean="0"/>
              <a:t>.</a:t>
            </a:r>
            <a:br>
              <a:rPr lang="en-US" sz="11200" dirty="0" smtClean="0"/>
            </a:br>
            <a:r>
              <a:rPr lang="en-US" sz="11200" dirty="0" err="1" smtClean="0"/>
              <a:t>Ak</a:t>
            </a:r>
            <a:r>
              <a:rPr lang="en-US" sz="11200" dirty="0" smtClean="0"/>
              <a:t> </a:t>
            </a:r>
            <a:r>
              <a:rPr lang="en-US" sz="11200" dirty="0" err="1" smtClean="0"/>
              <a:t>ide</a:t>
            </a:r>
            <a:r>
              <a:rPr lang="en-US" sz="11200" dirty="0" smtClean="0"/>
              <a:t> o </a:t>
            </a:r>
            <a:r>
              <a:rPr lang="en-US" sz="11200" dirty="0" err="1" smtClean="0"/>
              <a:t>zver</a:t>
            </a:r>
            <a:r>
              <a:rPr lang="en-US" sz="11200" dirty="0" smtClean="0"/>
              <a:t>, </a:t>
            </a:r>
            <a:r>
              <a:rPr lang="en-US" sz="11200" dirty="0" err="1" smtClean="0"/>
              <a:t>použijú</a:t>
            </a:r>
            <a:r>
              <a:rPr lang="en-US" sz="11200" dirty="0" smtClean="0"/>
              <a:t> </a:t>
            </a:r>
            <a:r>
              <a:rPr lang="en-US" sz="11200" dirty="0" err="1" smtClean="0"/>
              <a:t>sa</a:t>
            </a:r>
            <a:r>
              <a:rPr lang="en-US" sz="11200" dirty="0" smtClean="0"/>
              <a:t> </a:t>
            </a:r>
            <a:r>
              <a:rPr lang="en-US" sz="11200" dirty="0" err="1" smtClean="0"/>
              <a:t>prepočty</a:t>
            </a:r>
            <a:r>
              <a:rPr lang="en-US" sz="11200" dirty="0" smtClean="0"/>
              <a:t> </a:t>
            </a:r>
            <a:r>
              <a:rPr lang="en-US" sz="11200" dirty="0" err="1" smtClean="0"/>
              <a:t>podľa</a:t>
            </a:r>
            <a:r>
              <a:rPr lang="sk-SK" sz="11200" dirty="0" smtClean="0"/>
              <a:t> predchádzajúceho</a:t>
            </a:r>
            <a:r>
              <a:rPr lang="en-US" sz="11200" dirty="0" smtClean="0"/>
              <a:t> </a:t>
            </a:r>
            <a:r>
              <a:rPr lang="en-US" sz="11200" dirty="0" err="1" smtClean="0"/>
              <a:t>odseku</a:t>
            </a:r>
            <a:r>
              <a:rPr lang="en-US" sz="11200" dirty="0" smtClean="0"/>
              <a:t> . </a:t>
            </a:r>
            <a:r>
              <a:rPr lang="en-US" sz="3600" dirty="0" smtClean="0"/>
              <a:t/>
            </a:r>
            <a:br>
              <a:rPr lang="en-US" sz="3600" dirty="0" smtClean="0"/>
            </a:br>
            <a:endParaRPr lang="sk-SK" sz="40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1281</Words>
  <Application>Microsoft Office PowerPoint</Application>
  <PresentationFormat>On-screen Show (4:3)</PresentationFormat>
  <Paragraphs>273</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Presentation</vt:lpstr>
      <vt:lpstr>PREDAJ  Z  DVORA </vt:lpstr>
      <vt:lpstr>PREDAJ Z DVORA  v súvislostiach</vt:lpstr>
      <vt:lpstr>Legislatíva EÚ</vt:lpstr>
      <vt:lpstr>Legislatíva EÚ</vt:lpstr>
      <vt:lpstr>Slide 5</vt:lpstr>
      <vt:lpstr>Legislatíva SR</vt:lpstr>
      <vt:lpstr>Slide 7</vt:lpstr>
      <vt:lpstr>NV 359/2011</vt:lpstr>
      <vt:lpstr>NV 359/2011</vt:lpstr>
      <vt:lpstr>NV 359/2011 §4 ods.1 - výnimky</vt:lpstr>
      <vt:lpstr>NV 359/2011 §4 ods. 1 - výnimky</vt:lpstr>
      <vt:lpstr>NV 359/2011 §4 ods. 2 - výnimky</vt:lpstr>
      <vt:lpstr>Slide 13</vt:lpstr>
      <vt:lpstr>NV 359/2011 §5 </vt:lpstr>
      <vt:lpstr>NV 359/2011 § 5</vt:lpstr>
      <vt:lpstr>NV 359/2011 § 6</vt:lpstr>
      <vt:lpstr>NV 359/2011 § 6</vt:lpstr>
      <vt:lpstr>NV 359/2011</vt:lpstr>
      <vt:lpstr>NV 359/2011</vt:lpstr>
      <vt:lpstr>Rakúsko</vt:lpstr>
      <vt:lpstr>Ukrajina</vt:lpstr>
      <vt:lpstr>NV 360/2011</vt:lpstr>
      <vt:lpstr>NV 360/2011</vt:lpstr>
      <vt:lpstr>NV 100/2016 </vt:lpstr>
      <vt:lpstr>Slide 25</vt:lpstr>
      <vt:lpstr>Slide 26</vt:lpstr>
      <vt:lpstr>NV 100/2016</vt:lpstr>
      <vt:lpstr>NV 100/2016</vt:lpstr>
      <vt:lpstr>NV 100/2016</vt:lpstr>
      <vt:lpstr>NV 100/2016</vt:lpstr>
      <vt:lpstr>NV 100/2016</vt:lpstr>
      <vt:lpstr>NV 100/2016</vt:lpstr>
      <vt:lpstr>NV 100/2016</vt:lpstr>
      <vt:lpstr>NV 100/2016</vt:lpstr>
      <vt:lpstr>Slide 35</vt:lpstr>
      <vt:lpstr>NV 360/2011</vt:lpstr>
      <vt:lpstr>NV 360/2011</vt:lpstr>
      <vt:lpstr>NV 360/2011</vt:lpstr>
      <vt:lpstr>NV 360/2011</vt:lpstr>
      <vt:lpstr>NV 360/2011</vt:lpstr>
      <vt:lpstr>NV 360/2011</vt:lpstr>
      <vt:lpstr>NV 360/2011</vt:lpstr>
      <vt:lpstr>MINIMÁLNE POŽIADAVKY NA PREDAJNE POTRAVÍN</vt:lpstr>
      <vt:lpstr>Slide 44</vt:lpstr>
      <vt:lpstr>  Čo potrebujeme zmeniť  / pôda  </vt:lpstr>
      <vt:lpstr>  Čo potrebujeme zmeniť   / spracovanie potravín na gazdovstve a priamy predaj   </vt:lpstr>
      <vt:lpstr>  Čo potrebujeme zmeniť   / štatút farmárskej rodiny  </vt:lpstr>
      <vt:lpstr>  Čo potrebujeme zmeniť   / podpora od štátu (EÚ)  </vt:lpstr>
      <vt:lpstr>  Čo potrebujeme zmeniť   / cirkulárna ekonomika  </vt:lpstr>
      <vt:lpstr>  Čo potrebujeme zmeniť   / ochrana majetku  </vt:lpstr>
      <vt:lpstr>  Čo potrebujeme zmeniť   / agrolesníctvo  </vt:lpstr>
      <vt:lpstr>  Čo potrebujeme zmeniť   / sociálne poľnohospodárstvo  </vt:lpstr>
      <vt:lpstr>Slide 53</vt:lpstr>
      <vt:lpstr> DESATORO PREDAJA Z DVORA  </vt:lpstr>
      <vt:lpstr>Slide 55</vt:lpstr>
      <vt:lpstr>Práca + radosť = úspech</vt:lpstr>
      <vt:lpstr>ĎAKUJEM ZA POZORNOSŤ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Ako predávať vlastné produkty do miestnej maloobchodnej prevádzkarne</dc:title>
  <dc:creator>Hranie</dc:creator>
  <cp:lastModifiedBy>Zuzana</cp:lastModifiedBy>
  <cp:revision>200</cp:revision>
  <dcterms:created xsi:type="dcterms:W3CDTF">2013-11-26T19:43:14Z</dcterms:created>
  <dcterms:modified xsi:type="dcterms:W3CDTF">2019-11-24T17:16:44Z</dcterms:modified>
</cp:coreProperties>
</file>