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7" r:id="rId4"/>
    <p:sldId id="260" r:id="rId5"/>
    <p:sldId id="261" r:id="rId6"/>
    <p:sldId id="262" r:id="rId7"/>
    <p:sldId id="263" r:id="rId8"/>
    <p:sldId id="264" r:id="rId9"/>
    <p:sldId id="265" r:id="rId10"/>
    <p:sldId id="266" r:id="rId11"/>
    <p:sldId id="258"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38CCE272-668C-4BAF-A786-01363F253309}" type="datetimeFigureOut">
              <a:rPr lang="sk-SK" smtClean="0"/>
              <a:t>29. 10. 2014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38CCE272-668C-4BAF-A786-01363F253309}" type="datetimeFigureOut">
              <a:rPr lang="sk-SK" smtClean="0"/>
              <a:t>29. 10. 2014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38CCE272-668C-4BAF-A786-01363F253309}" type="datetimeFigureOut">
              <a:rPr lang="sk-SK" smtClean="0"/>
              <a:t>29. 10. 2014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38CCE272-668C-4BAF-A786-01363F253309}" type="datetimeFigureOut">
              <a:rPr lang="sk-SK" smtClean="0"/>
              <a:t>29. 10. 2014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CE272-668C-4BAF-A786-01363F253309}" type="datetimeFigureOut">
              <a:rPr lang="sk-SK" smtClean="0"/>
              <a:t>29. 10. 2014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38CCE272-668C-4BAF-A786-01363F253309}" type="datetimeFigureOut">
              <a:rPr lang="sk-SK" smtClean="0"/>
              <a:t>29. 10. 2014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38CCE272-668C-4BAF-A786-01363F253309}" type="datetimeFigureOut">
              <a:rPr lang="sk-SK" smtClean="0"/>
              <a:t>29. 10. 2014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38CCE272-668C-4BAF-A786-01363F253309}" type="datetimeFigureOut">
              <a:rPr lang="sk-SK" smtClean="0"/>
              <a:t>29. 10. 2014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CE272-668C-4BAF-A786-01363F253309}" type="datetimeFigureOut">
              <a:rPr lang="sk-SK" smtClean="0"/>
              <a:t>29. 10. 2014</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CE272-668C-4BAF-A786-01363F253309}" type="datetimeFigureOut">
              <a:rPr lang="sk-SK" smtClean="0"/>
              <a:t>29. 10. 2014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CE272-668C-4BAF-A786-01363F253309}" type="datetimeFigureOut">
              <a:rPr lang="sk-SK" smtClean="0"/>
              <a:t>29. 10. 2014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C9DFBB6-4CF6-4068-86F7-BE3D75A2FF77}"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CE272-668C-4BAF-A786-01363F253309}" type="datetimeFigureOut">
              <a:rPr lang="sk-SK" smtClean="0"/>
              <a:t>29. 10. 2014</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DFBB6-4CF6-4068-86F7-BE3D75A2FF77}"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bobos@grasrenov.sk" TargetMode="External"/><Relationship Id="rId2" Type="http://schemas.openxmlformats.org/officeDocument/2006/relationships/hyperlink" Target="mailto:grasrenov@grasrenov.sk" TargetMode="External"/><Relationship Id="rId1" Type="http://schemas.openxmlformats.org/officeDocument/2006/relationships/slideLayout" Target="../slideLayouts/slideLayout1.xml"/><Relationship Id="rId4" Type="http://schemas.openxmlformats.org/officeDocument/2006/relationships/hyperlink" Target="http://www.grasrenov.s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k-SK" b="1" dirty="0" smtClean="0"/>
              <a:t>Zakladanie ďatelinotrávnych porastov a obnova lúk a pasienkov</a:t>
            </a:r>
            <a:endParaRPr lang="sk-SK" b="1" dirty="0"/>
          </a:p>
        </p:txBody>
      </p:sp>
      <p:sp>
        <p:nvSpPr>
          <p:cNvPr id="3" name="Subtitle 2"/>
          <p:cNvSpPr>
            <a:spLocks noGrp="1"/>
          </p:cNvSpPr>
          <p:nvPr>
            <p:ph type="subTitle" idx="1"/>
          </p:nvPr>
        </p:nvSpPr>
        <p:spPr/>
        <p:txBody>
          <a:bodyPr>
            <a:normAutofit fontScale="70000" lnSpcReduction="20000"/>
          </a:bodyPr>
          <a:lstStyle/>
          <a:p>
            <a:endParaRPr lang="sk-SK" dirty="0" smtClean="0"/>
          </a:p>
          <a:p>
            <a:endParaRPr lang="sk-SK" dirty="0"/>
          </a:p>
          <a:p>
            <a:r>
              <a:rPr lang="sk-SK" dirty="0" smtClean="0">
                <a:solidFill>
                  <a:schemeClr val="tx1"/>
                </a:solidFill>
              </a:rPr>
              <a:t>Ing. Vladimír Šmajstrla CSc.</a:t>
            </a:r>
          </a:p>
          <a:p>
            <a:r>
              <a:rPr lang="sk-SK" dirty="0" smtClean="0">
                <a:solidFill>
                  <a:schemeClr val="tx1"/>
                </a:solidFill>
              </a:rPr>
              <a:t>Seminár Plemenitba, Budimír pri Košiciach 24.10.2014</a:t>
            </a:r>
            <a:endParaRPr lang="sk-SK"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000131"/>
          </a:xfrm>
        </p:spPr>
        <p:txBody>
          <a:bodyPr>
            <a:normAutofit/>
          </a:bodyPr>
          <a:lstStyle/>
          <a:p>
            <a:r>
              <a:rPr lang="sk-SK" b="1" dirty="0" smtClean="0"/>
              <a:t>Odroda Velana</a:t>
            </a:r>
            <a:endParaRPr lang="sk-SK" b="1" dirty="0"/>
          </a:p>
        </p:txBody>
      </p:sp>
      <p:sp>
        <p:nvSpPr>
          <p:cNvPr id="3" name="Subtitle 2"/>
          <p:cNvSpPr>
            <a:spLocks noGrp="1"/>
          </p:cNvSpPr>
          <p:nvPr>
            <p:ph type="subTitle" idx="1"/>
          </p:nvPr>
        </p:nvSpPr>
        <p:spPr>
          <a:xfrm>
            <a:off x="642910" y="1142984"/>
            <a:ext cx="7786742" cy="5357850"/>
          </a:xfrm>
        </p:spPr>
        <p:txBody>
          <a:bodyPr>
            <a:normAutofit fontScale="25000" lnSpcReduction="20000"/>
          </a:bodyPr>
          <a:lstStyle/>
          <a:p>
            <a:endParaRPr lang="sk-SK" dirty="0" smtClean="0"/>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sz="8000" b="1" dirty="0" smtClean="0">
                <a:solidFill>
                  <a:schemeClr val="tx1"/>
                </a:solidFill>
              </a:rPr>
              <a:t>Popis a hospodárske vlastnosti:</a:t>
            </a:r>
            <a:endParaRPr lang="sk-SK" sz="8000" dirty="0" smtClean="0">
              <a:solidFill>
                <a:schemeClr val="tx1"/>
              </a:solidFill>
            </a:endParaRPr>
          </a:p>
          <a:p>
            <a:pPr algn="l"/>
            <a:r>
              <a:rPr lang="sk-SK" sz="8000" dirty="0" smtClean="0">
                <a:solidFill>
                  <a:schemeClr val="tx1"/>
                </a:solidFill>
              </a:rPr>
              <a:t>Odroda Velana je vysoká, riedko trsnatá tráva s dlhými prízemnými listami. Má mohutný koreňový systém čo podporuje jej dobrú suchovzdornosť. Je vytrvalá s vysokou konkurenčnou schopnosťou. V Jarnom období začína obrastať veľmi skoro a poskytuje prvú pastvu. Velana je poloskorá až skorá odroda s rýchlym jarným rastom a obrastaním po kosbách. Zdravotný stav má dobrý, odoláva hrdzi trávnej a listovým škvrnitostiam. Má dobrú zimovzdornosť a je vhodná aj pre vyššie polohy. Dáva vysoké úrody v 1 kosbe.</a:t>
            </a:r>
          </a:p>
          <a:p>
            <a:pPr algn="l"/>
            <a:r>
              <a:rPr lang="sk-SK" sz="8000" dirty="0" smtClean="0">
                <a:solidFill>
                  <a:schemeClr val="tx1"/>
                </a:solidFill>
              </a:rPr>
              <a:t/>
            </a:r>
            <a:br>
              <a:rPr lang="sk-SK" sz="8000" dirty="0" smtClean="0">
                <a:solidFill>
                  <a:schemeClr val="tx1"/>
                </a:solidFill>
              </a:rPr>
            </a:br>
            <a:endParaRPr lang="sk-SK" sz="8000" dirty="0" smtClean="0">
              <a:solidFill>
                <a:schemeClr val="tx1"/>
              </a:solidFill>
            </a:endParaRPr>
          </a:p>
          <a:p>
            <a:pPr algn="l"/>
            <a:r>
              <a:rPr lang="sk-SK" sz="8000" b="1" dirty="0" smtClean="0">
                <a:solidFill>
                  <a:schemeClr val="tx1"/>
                </a:solidFill>
              </a:rPr>
              <a:t>Prednosti odrody:</a:t>
            </a:r>
            <a:endParaRPr lang="sk-SK" sz="8000" dirty="0" smtClean="0">
              <a:solidFill>
                <a:schemeClr val="tx1"/>
              </a:solidFill>
            </a:endParaRPr>
          </a:p>
          <a:p>
            <a:pPr algn="l"/>
            <a:r>
              <a:rPr lang="sk-SK" sz="8000" dirty="0" smtClean="0">
                <a:solidFill>
                  <a:schemeClr val="tx1"/>
                </a:solidFill>
              </a:rPr>
              <a:t>• Vysoká úroda kŕmnej hmoty</a:t>
            </a:r>
          </a:p>
          <a:p>
            <a:pPr algn="l"/>
            <a:r>
              <a:rPr lang="sk-SK" sz="8000" dirty="0" smtClean="0">
                <a:solidFill>
                  <a:schemeClr val="tx1"/>
                </a:solidFill>
              </a:rPr>
              <a:t>• Pestovateľská vytrvalosť a vhodnosť pre vyššie polohy</a:t>
            </a:r>
          </a:p>
          <a:p>
            <a:pPr algn="l"/>
            <a:r>
              <a:rPr lang="sk-SK" sz="8000" dirty="0" smtClean="0">
                <a:solidFill>
                  <a:schemeClr val="tx1"/>
                </a:solidFill>
              </a:rPr>
              <a:t>• Zimovzdornosť a suchovzdornosť</a:t>
            </a:r>
          </a:p>
          <a:p>
            <a:pPr algn="l"/>
            <a:r>
              <a:rPr lang="sk-SK" sz="8000" dirty="0" smtClean="0">
                <a:solidFill>
                  <a:schemeClr val="tx1"/>
                </a:solidFill>
              </a:rPr>
              <a:t>• Dobrý zdravotný stav</a:t>
            </a:r>
          </a:p>
          <a:p>
            <a:pPr algn="l"/>
            <a:r>
              <a:rPr lang="sk-SK" sz="8000" dirty="0" smtClean="0">
                <a:solidFill>
                  <a:schemeClr val="tx1"/>
                </a:solidFill>
              </a:rPr>
              <a:t>• Veľmi skorý nárast hmoty na jar</a:t>
            </a:r>
          </a:p>
          <a:p>
            <a:pPr algn="l"/>
            <a:endParaRPr lang="sk-SK" sz="8000" dirty="0" smtClean="0">
              <a:solidFill>
                <a:schemeClr val="tx1"/>
              </a:solidFill>
            </a:endParaRPr>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dirty="0" smtClean="0">
                <a:solidFill>
                  <a:schemeClr val="tx1"/>
                </a:solidFill>
              </a:rPr>
              <a:t/>
            </a:r>
            <a:br>
              <a:rPr lang="sk-SK" dirty="0" smtClean="0">
                <a:solidFill>
                  <a:schemeClr val="tx1"/>
                </a:solidFill>
              </a:rPr>
            </a:br>
            <a:endParaRPr lang="sk-SK" sz="9000" dirty="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357321"/>
          </a:xfrm>
        </p:spPr>
        <p:txBody>
          <a:bodyPr>
            <a:normAutofit/>
          </a:bodyPr>
          <a:lstStyle/>
          <a:p>
            <a:r>
              <a:rPr lang="sk-SK" b="1" dirty="0" smtClean="0"/>
              <a:t>Ďakujem za pozornosť</a:t>
            </a:r>
            <a:endParaRPr lang="sk-SK" b="1" dirty="0"/>
          </a:p>
        </p:txBody>
      </p:sp>
      <p:sp>
        <p:nvSpPr>
          <p:cNvPr id="3" name="Subtitle 2"/>
          <p:cNvSpPr>
            <a:spLocks noGrp="1"/>
          </p:cNvSpPr>
          <p:nvPr>
            <p:ph type="subTitle" idx="1"/>
          </p:nvPr>
        </p:nvSpPr>
        <p:spPr>
          <a:xfrm>
            <a:off x="1371600" y="1357298"/>
            <a:ext cx="6400800" cy="4281502"/>
          </a:xfrm>
        </p:spPr>
        <p:txBody>
          <a:bodyPr>
            <a:normAutofit fontScale="70000" lnSpcReduction="20000"/>
          </a:bodyPr>
          <a:lstStyle/>
          <a:p>
            <a:endParaRPr lang="sk-SK" dirty="0" smtClean="0"/>
          </a:p>
          <a:p>
            <a:endParaRPr lang="sk-SK" dirty="0"/>
          </a:p>
          <a:p>
            <a:r>
              <a:rPr lang="sk-SK" b="1" dirty="0" smtClean="0">
                <a:solidFill>
                  <a:schemeClr val="tx1"/>
                </a:solidFill>
              </a:rPr>
              <a:t>Ing. Vladimír Šmajstrla CSc.</a:t>
            </a:r>
          </a:p>
          <a:p>
            <a:r>
              <a:rPr lang="sk-SK" b="1" dirty="0" smtClean="0">
                <a:solidFill>
                  <a:schemeClr val="tx1"/>
                </a:solidFill>
              </a:rPr>
              <a:t>GRASRENOV – NITRA</a:t>
            </a:r>
          </a:p>
          <a:p>
            <a:r>
              <a:rPr lang="sk-SK" b="1" dirty="0" smtClean="0">
                <a:solidFill>
                  <a:schemeClr val="tx1"/>
                </a:solidFill>
              </a:rPr>
              <a:t>Cabaj-Čápor, ul. Pri Sýpke 56</a:t>
            </a:r>
            <a:endParaRPr lang="sk-SK" dirty="0" smtClean="0">
              <a:solidFill>
                <a:schemeClr val="tx1"/>
              </a:solidFill>
            </a:endParaRPr>
          </a:p>
          <a:p>
            <a:r>
              <a:rPr lang="sk-SK" b="1" dirty="0" smtClean="0">
                <a:solidFill>
                  <a:schemeClr val="tx1"/>
                </a:solidFill>
              </a:rPr>
              <a:t>951 17 Cabaj-Čápor</a:t>
            </a:r>
            <a:endParaRPr lang="sk-SK" dirty="0" smtClean="0">
              <a:solidFill>
                <a:schemeClr val="tx1"/>
              </a:solidFill>
            </a:endParaRPr>
          </a:p>
          <a:p>
            <a:r>
              <a:rPr lang="sk-SK" b="1" dirty="0" smtClean="0">
                <a:solidFill>
                  <a:schemeClr val="tx1"/>
                </a:solidFill>
              </a:rPr>
              <a:t>48.246895, 18.030978</a:t>
            </a:r>
            <a:endParaRPr lang="sk-SK" dirty="0" smtClean="0">
              <a:solidFill>
                <a:schemeClr val="tx1"/>
              </a:solidFill>
            </a:endParaRPr>
          </a:p>
          <a:p>
            <a:r>
              <a:rPr lang="sk-SK" b="1" dirty="0" smtClean="0">
                <a:solidFill>
                  <a:schemeClr val="tx1"/>
                </a:solidFill>
              </a:rPr>
              <a:t>+421 37 7888 010, +421 37 7 888 801 -2</a:t>
            </a:r>
            <a:endParaRPr lang="sk-SK" dirty="0" smtClean="0">
              <a:solidFill>
                <a:schemeClr val="tx1"/>
              </a:solidFill>
            </a:endParaRPr>
          </a:p>
          <a:p>
            <a:r>
              <a:rPr lang="sk-SK" b="1" dirty="0" smtClean="0">
                <a:solidFill>
                  <a:schemeClr val="tx1"/>
                </a:solidFill>
              </a:rPr>
              <a:t>+421 37 7888 034</a:t>
            </a:r>
            <a:endParaRPr lang="sk-SK" dirty="0" smtClean="0">
              <a:solidFill>
                <a:schemeClr val="tx1"/>
              </a:solidFill>
            </a:endParaRPr>
          </a:p>
          <a:p>
            <a:r>
              <a:rPr lang="sk-SK" b="1" dirty="0" smtClean="0">
                <a:hlinkClick r:id="rId2"/>
              </a:rPr>
              <a:t>grasrenov@grasrenov.sk</a:t>
            </a:r>
            <a:endParaRPr lang="sk-SK" dirty="0" smtClean="0"/>
          </a:p>
          <a:p>
            <a:r>
              <a:rPr lang="sk-SK" b="1" dirty="0" smtClean="0">
                <a:hlinkClick r:id="rId3"/>
              </a:rPr>
              <a:t>bobos@grasrenov.sk</a:t>
            </a:r>
            <a:endParaRPr lang="sk-SK" b="1" dirty="0" smtClean="0"/>
          </a:p>
          <a:p>
            <a:r>
              <a:rPr lang="sk-SK" b="1" smtClean="0">
                <a:hlinkClick r:id="rId4"/>
              </a:rPr>
              <a:t>www.grasrenov.sk</a:t>
            </a:r>
            <a:endParaRPr lang="sk-SK" b="1" smtClean="0"/>
          </a:p>
          <a:p>
            <a:endParaRPr lang="sk-SK" dirty="0" smtClean="0"/>
          </a:p>
          <a:p>
            <a:endParaRPr lang="sk-SK"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428759"/>
          </a:xfrm>
        </p:spPr>
        <p:txBody>
          <a:bodyPr>
            <a:normAutofit/>
          </a:bodyPr>
          <a:lstStyle/>
          <a:p>
            <a:endParaRPr lang="sk-SK" b="1" dirty="0"/>
          </a:p>
        </p:txBody>
      </p:sp>
      <p:sp>
        <p:nvSpPr>
          <p:cNvPr id="3" name="Subtitle 2"/>
          <p:cNvSpPr>
            <a:spLocks noGrp="1"/>
          </p:cNvSpPr>
          <p:nvPr>
            <p:ph type="subTitle" idx="1"/>
          </p:nvPr>
        </p:nvSpPr>
        <p:spPr>
          <a:xfrm>
            <a:off x="642910" y="1785926"/>
            <a:ext cx="7786742" cy="4714908"/>
          </a:xfrm>
        </p:spPr>
        <p:txBody>
          <a:bodyPr>
            <a:normAutofit fontScale="47500" lnSpcReduction="20000"/>
          </a:bodyPr>
          <a:lstStyle/>
          <a:p>
            <a:endParaRPr lang="sk-SK" dirty="0" smtClean="0"/>
          </a:p>
          <a:p>
            <a:r>
              <a:rPr lang="sk-SK" dirty="0" smtClean="0"/>
              <a:t/>
            </a:r>
            <a:br>
              <a:rPr lang="sk-SK" dirty="0" smtClean="0"/>
            </a:br>
            <a:r>
              <a:rPr lang="sk-SK" sz="9600" b="1" dirty="0" smtClean="0">
                <a:solidFill>
                  <a:schemeClr val="tx1"/>
                </a:solidFill>
              </a:rPr>
              <a:t>Ponúkame kompletný servis obhospodarovania </a:t>
            </a:r>
            <a:endParaRPr lang="sk-SK" sz="9600" dirty="0" smtClean="0">
              <a:solidFill>
                <a:schemeClr val="tx1"/>
              </a:solidFill>
            </a:endParaRPr>
          </a:p>
          <a:p>
            <a:r>
              <a:rPr lang="sk-SK" sz="9600" b="1" dirty="0" smtClean="0">
                <a:solidFill>
                  <a:schemeClr val="tx1"/>
                </a:solidFill>
              </a:rPr>
              <a:t>trávnych porastov pre poľnohospodárske</a:t>
            </a:r>
            <a:endParaRPr lang="sk-SK" sz="9600" dirty="0" smtClean="0">
              <a:solidFill>
                <a:schemeClr val="tx1"/>
              </a:solidFill>
            </a:endParaRPr>
          </a:p>
          <a:p>
            <a:r>
              <a:rPr lang="sk-SK" sz="9600" b="1" dirty="0" smtClean="0">
                <a:solidFill>
                  <a:schemeClr val="tx1"/>
                </a:solidFill>
              </a:rPr>
              <a:t>a nepoľnohospodárske účely</a:t>
            </a:r>
            <a:endParaRPr lang="sk-SK" sz="9600" dirty="0" smtClean="0">
              <a:solidFill>
                <a:schemeClr val="tx1"/>
              </a:solidFill>
            </a:endParaRPr>
          </a:p>
          <a:p>
            <a:pPr algn="l"/>
            <a:endParaRPr lang="sk-SK" sz="9000"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428759"/>
          </a:xfrm>
        </p:spPr>
        <p:txBody>
          <a:bodyPr>
            <a:normAutofit/>
          </a:bodyPr>
          <a:lstStyle/>
          <a:p>
            <a:endParaRPr lang="sk-SK" b="1" dirty="0"/>
          </a:p>
        </p:txBody>
      </p:sp>
      <p:sp>
        <p:nvSpPr>
          <p:cNvPr id="3" name="Subtitle 2"/>
          <p:cNvSpPr>
            <a:spLocks noGrp="1"/>
          </p:cNvSpPr>
          <p:nvPr>
            <p:ph type="subTitle" idx="1"/>
          </p:nvPr>
        </p:nvSpPr>
        <p:spPr>
          <a:xfrm>
            <a:off x="642910" y="357166"/>
            <a:ext cx="7786742" cy="6143668"/>
          </a:xfrm>
        </p:spPr>
        <p:txBody>
          <a:bodyPr>
            <a:normAutofit fontScale="25000" lnSpcReduction="20000"/>
          </a:bodyPr>
          <a:lstStyle/>
          <a:p>
            <a:endParaRPr lang="sk-SK" dirty="0" smtClean="0"/>
          </a:p>
          <a:p>
            <a:pPr algn="l"/>
            <a:endParaRPr lang="sk-SK" b="1" dirty="0" smtClean="0">
              <a:solidFill>
                <a:schemeClr val="tx1"/>
              </a:solidFill>
            </a:endParaRPr>
          </a:p>
          <a:p>
            <a:pPr algn="l"/>
            <a:endParaRPr lang="sk-SK" b="1" dirty="0" smtClean="0">
              <a:solidFill>
                <a:schemeClr val="tx1"/>
              </a:solidFill>
            </a:endParaRPr>
          </a:p>
          <a:p>
            <a:pPr algn="l"/>
            <a:endParaRPr lang="sk-SK" b="1" dirty="0">
              <a:solidFill>
                <a:schemeClr val="tx1"/>
              </a:solidFill>
            </a:endParaRPr>
          </a:p>
          <a:p>
            <a:pPr algn="l"/>
            <a:endParaRPr lang="sk-SK" b="1" dirty="0" smtClean="0">
              <a:solidFill>
                <a:schemeClr val="tx1"/>
              </a:solidFill>
            </a:endParaRPr>
          </a:p>
          <a:p>
            <a:pPr algn="l"/>
            <a:endParaRPr lang="sk-SK" b="1" dirty="0">
              <a:solidFill>
                <a:schemeClr val="tx1"/>
              </a:solidFill>
            </a:endParaRPr>
          </a:p>
          <a:p>
            <a:pPr algn="l"/>
            <a:endParaRPr lang="sk-SK" b="1" dirty="0" smtClean="0">
              <a:solidFill>
                <a:schemeClr val="tx1"/>
              </a:solidFill>
            </a:endParaRPr>
          </a:p>
          <a:p>
            <a:pPr algn="l"/>
            <a:endParaRPr lang="sk-SK" b="1" dirty="0">
              <a:solidFill>
                <a:schemeClr val="tx1"/>
              </a:solidFill>
            </a:endParaRPr>
          </a:p>
          <a:p>
            <a:pPr algn="l"/>
            <a:endParaRPr lang="sk-SK" b="1" dirty="0">
              <a:solidFill>
                <a:schemeClr val="tx1"/>
              </a:solidFill>
            </a:endParaRPr>
          </a:p>
          <a:p>
            <a:pPr algn="l"/>
            <a:endParaRPr lang="sk-SK" b="1" dirty="0" smtClean="0">
              <a:solidFill>
                <a:schemeClr val="tx1"/>
              </a:solidFill>
            </a:endParaRPr>
          </a:p>
          <a:p>
            <a:pPr algn="l"/>
            <a:endParaRPr lang="sk-SK" b="1" dirty="0" smtClean="0">
              <a:solidFill>
                <a:schemeClr val="tx1"/>
              </a:solidFill>
            </a:endParaRPr>
          </a:p>
          <a:p>
            <a:pPr algn="l"/>
            <a:r>
              <a:rPr lang="sk-SK" sz="16600" b="1" dirty="0" smtClean="0">
                <a:solidFill>
                  <a:schemeClr val="tx1"/>
                </a:solidFill>
              </a:rPr>
              <a:t>*  </a:t>
            </a:r>
            <a:r>
              <a:rPr lang="sk-SK" sz="16600" b="1" dirty="0" smtClean="0">
                <a:solidFill>
                  <a:schemeClr val="tx1"/>
                </a:solidFill>
              </a:rPr>
              <a:t>kompletný sortiment osív trávnikových a ďatelinotrávnych miešaniek</a:t>
            </a:r>
          </a:p>
          <a:p>
            <a:pPr algn="l"/>
            <a:endParaRPr lang="sk-SK" sz="16600" b="1" dirty="0" smtClean="0">
              <a:solidFill>
                <a:schemeClr val="tx1"/>
              </a:solidFill>
            </a:endParaRPr>
          </a:p>
          <a:p>
            <a:pPr algn="l"/>
            <a:r>
              <a:rPr lang="sk-SK" sz="16600" b="1" dirty="0" smtClean="0">
                <a:solidFill>
                  <a:schemeClr val="tx1"/>
                </a:solidFill>
              </a:rPr>
              <a:t>*   výroba krmív  a kŕmnych zmesí</a:t>
            </a:r>
          </a:p>
          <a:p>
            <a:pPr algn="l">
              <a:buFont typeface="Arial" charset="0"/>
              <a:buChar char="•"/>
            </a:pPr>
            <a:endParaRPr lang="sk-SK" sz="16600" b="1" dirty="0">
              <a:solidFill>
                <a:schemeClr val="tx1"/>
              </a:solidFill>
            </a:endParaRPr>
          </a:p>
          <a:p>
            <a:pPr algn="l"/>
            <a:r>
              <a:rPr lang="sk-SK" sz="16600" b="1" dirty="0" smtClean="0">
                <a:solidFill>
                  <a:schemeClr val="tx1"/>
                </a:solidFill>
              </a:rPr>
              <a:t>*   osivá na zelené hnojenie</a:t>
            </a:r>
          </a:p>
          <a:p>
            <a:pPr algn="l">
              <a:buFont typeface="Arial" charset="0"/>
              <a:buChar char="•"/>
            </a:pPr>
            <a:endParaRPr lang="sk-SK" b="1" dirty="0">
              <a:solidFill>
                <a:schemeClr val="tx1"/>
              </a:solidFill>
            </a:endParaRPr>
          </a:p>
          <a:p>
            <a:pPr algn="l"/>
            <a:endParaRPr lang="sk-SK" b="1" dirty="0" smtClean="0">
              <a:solidFill>
                <a:schemeClr val="tx1"/>
              </a:solidFill>
            </a:endParaRPr>
          </a:p>
          <a:p>
            <a:pPr algn="l">
              <a:buFont typeface="Arial" charset="0"/>
              <a:buChar char="•"/>
            </a:pPr>
            <a:endParaRPr lang="sk-SK" b="1" dirty="0">
              <a:solidFill>
                <a:schemeClr val="tx1"/>
              </a:solidFill>
            </a:endParaRPr>
          </a:p>
          <a:p>
            <a:pPr algn="l">
              <a:buFont typeface="Arial" charset="0"/>
              <a:buChar char="•"/>
            </a:pPr>
            <a:endParaRPr lang="sk-SK" dirty="0" smtClean="0">
              <a:solidFill>
                <a:schemeClr val="tx1"/>
              </a:solidFill>
            </a:endParaRPr>
          </a:p>
          <a:p>
            <a:pPr algn="l"/>
            <a:endParaRPr lang="sk-SK" dirty="0" smtClean="0">
              <a:solidFill>
                <a:schemeClr val="tx1"/>
              </a:solidFill>
            </a:endParaRPr>
          </a:p>
          <a:p>
            <a:r>
              <a:rPr lang="sk-SK" dirty="0" smtClean="0"/>
              <a:t/>
            </a:r>
            <a:br>
              <a:rPr lang="sk-SK" dirty="0" smtClean="0"/>
            </a:br>
            <a:endParaRPr lang="sk-SK" sz="9000" dirty="0"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428759"/>
          </a:xfrm>
        </p:spPr>
        <p:txBody>
          <a:bodyPr>
            <a:normAutofit/>
          </a:bodyPr>
          <a:lstStyle/>
          <a:p>
            <a:r>
              <a:rPr lang="sk-SK" b="1" dirty="0" smtClean="0"/>
              <a:t>Osivá na zelené hnojenie</a:t>
            </a:r>
            <a:endParaRPr lang="sk-SK" b="1" dirty="0"/>
          </a:p>
        </p:txBody>
      </p:sp>
      <p:sp>
        <p:nvSpPr>
          <p:cNvPr id="3" name="Subtitle 2"/>
          <p:cNvSpPr>
            <a:spLocks noGrp="1"/>
          </p:cNvSpPr>
          <p:nvPr>
            <p:ph type="subTitle" idx="1"/>
          </p:nvPr>
        </p:nvSpPr>
        <p:spPr>
          <a:xfrm>
            <a:off x="642910" y="1785926"/>
            <a:ext cx="7786742" cy="4714908"/>
          </a:xfrm>
        </p:spPr>
        <p:txBody>
          <a:bodyPr>
            <a:normAutofit fontScale="32500" lnSpcReduction="20000"/>
          </a:bodyPr>
          <a:lstStyle/>
          <a:p>
            <a:endParaRPr lang="sk-SK" dirty="0" smtClean="0"/>
          </a:p>
          <a:p>
            <a:pPr algn="l"/>
            <a:r>
              <a:rPr lang="sk-SK" dirty="0" smtClean="0"/>
              <a:t/>
            </a:r>
            <a:br>
              <a:rPr lang="sk-SK" dirty="0" smtClean="0"/>
            </a:br>
            <a:r>
              <a:rPr lang="sk-SK" sz="9600" dirty="0" smtClean="0">
                <a:solidFill>
                  <a:schemeClr val="tx1"/>
                </a:solidFill>
              </a:rPr>
              <a:t>V posledných rokoch pestovatelia záhradkári používajú v čoraz väčšej miere osivá plodín určené na zelené hnojenie. Pestovanie týchto plodín s následným zapracovaním do pôdy zabezpečí zvýšenie humusu (náhrada maštaľného hnoja), zlepšujú sa fyzikálne vlastnosti pôdy, podporuje sa rozvoj pôdnych mikroorganizmov. Pestovaním plodín na zelené hnojenie ovplyvňujeme významne reguláciu zaburinenosti.</a:t>
            </a:r>
            <a:endParaRPr lang="sk-SK" sz="9000" dirty="0" smtClean="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428759"/>
          </a:xfrm>
        </p:spPr>
        <p:txBody>
          <a:bodyPr>
            <a:normAutofit/>
          </a:bodyPr>
          <a:lstStyle/>
          <a:p>
            <a:r>
              <a:rPr lang="sk-SK" b="1" dirty="0" smtClean="0"/>
              <a:t>Trvalé trávne porasty</a:t>
            </a:r>
            <a:endParaRPr lang="sk-SK" b="1" dirty="0"/>
          </a:p>
        </p:txBody>
      </p:sp>
      <p:sp>
        <p:nvSpPr>
          <p:cNvPr id="3" name="Subtitle 2"/>
          <p:cNvSpPr>
            <a:spLocks noGrp="1"/>
          </p:cNvSpPr>
          <p:nvPr>
            <p:ph type="subTitle" idx="1"/>
          </p:nvPr>
        </p:nvSpPr>
        <p:spPr>
          <a:xfrm>
            <a:off x="642910" y="1785926"/>
            <a:ext cx="7786742" cy="4714908"/>
          </a:xfrm>
        </p:spPr>
        <p:txBody>
          <a:bodyPr>
            <a:normAutofit fontScale="25000" lnSpcReduction="20000"/>
          </a:bodyPr>
          <a:lstStyle/>
          <a:p>
            <a:endParaRPr lang="sk-SK" dirty="0" smtClean="0"/>
          </a:p>
          <a:p>
            <a:pPr algn="l"/>
            <a:r>
              <a:rPr lang="sk-SK" sz="11200" dirty="0" smtClean="0">
                <a:solidFill>
                  <a:schemeClr val="tx1"/>
                </a:solidFill>
              </a:rPr>
              <a:t>Firma Grasrenov ponúka kompletný poradenský servis pri zakladaní údržbe a revitalizácií  trvalých trávnych porastov. </a:t>
            </a:r>
          </a:p>
          <a:p>
            <a:pPr algn="l"/>
            <a:r>
              <a:rPr lang="sk-SK" sz="11200" dirty="0" smtClean="0">
                <a:solidFill>
                  <a:schemeClr val="tx1"/>
                </a:solidFill>
              </a:rPr>
              <a:t>Riešime zloženie trávnych zmesí na mieru podľa intenzity  a spôsobu využívania trvalých trávnych porastov v danej lokalite. </a:t>
            </a:r>
          </a:p>
          <a:p>
            <a:pPr algn="l"/>
            <a:r>
              <a:rPr lang="sk-SK" sz="11200" dirty="0" smtClean="0">
                <a:solidFill>
                  <a:schemeClr val="tx1"/>
                </a:solidFill>
              </a:rPr>
              <a:t>Pri realizácií zapožičiavame špeciálne výsevné kombinácie  na novovýsev alebo  revitalizáciu vašich poškodených lúčnych i pasienkových  porastov.</a:t>
            </a:r>
          </a:p>
          <a:p>
            <a:pPr algn="l"/>
            <a:r>
              <a:rPr lang="sk-SK" dirty="0" smtClean="0"/>
              <a:t/>
            </a:r>
            <a:br>
              <a:rPr lang="sk-SK" dirty="0" smtClean="0"/>
            </a:br>
            <a:endParaRPr lang="sk-SK" sz="9000" dirty="0" smtClean="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000131"/>
          </a:xfrm>
        </p:spPr>
        <p:txBody>
          <a:bodyPr>
            <a:normAutofit/>
          </a:bodyPr>
          <a:lstStyle/>
          <a:p>
            <a:r>
              <a:rPr lang="sk-SK" b="1" dirty="0" smtClean="0"/>
              <a:t>Odroda Dana</a:t>
            </a:r>
            <a:endParaRPr lang="sk-SK" b="1" dirty="0"/>
          </a:p>
        </p:txBody>
      </p:sp>
      <p:sp>
        <p:nvSpPr>
          <p:cNvPr id="3" name="Subtitle 2"/>
          <p:cNvSpPr>
            <a:spLocks noGrp="1"/>
          </p:cNvSpPr>
          <p:nvPr>
            <p:ph type="subTitle" idx="1"/>
          </p:nvPr>
        </p:nvSpPr>
        <p:spPr>
          <a:xfrm>
            <a:off x="642910" y="1142984"/>
            <a:ext cx="7786742" cy="5357850"/>
          </a:xfrm>
        </p:spPr>
        <p:txBody>
          <a:bodyPr>
            <a:normAutofit fontScale="25000" lnSpcReduction="20000"/>
          </a:bodyPr>
          <a:lstStyle/>
          <a:p>
            <a:endParaRPr lang="sk-SK" dirty="0" smtClean="0"/>
          </a:p>
          <a:p>
            <a:r>
              <a:rPr lang="sk-SK" dirty="0" smtClean="0">
                <a:solidFill>
                  <a:schemeClr val="tx1"/>
                </a:solidFill>
              </a:rPr>
              <a:t/>
            </a:r>
            <a:br>
              <a:rPr lang="sk-SK" dirty="0" smtClean="0">
                <a:solidFill>
                  <a:schemeClr val="tx1"/>
                </a:solidFill>
              </a:rPr>
            </a:br>
            <a:endParaRPr lang="sk-SK" dirty="0" smtClean="0">
              <a:solidFill>
                <a:schemeClr val="tx1"/>
              </a:solidFill>
            </a:endParaRPr>
          </a:p>
          <a:p>
            <a:endParaRPr lang="sk-SK" dirty="0" smtClean="0">
              <a:solidFill>
                <a:schemeClr val="tx1"/>
              </a:solidFill>
            </a:endParaRPr>
          </a:p>
          <a:p>
            <a:pPr algn="l"/>
            <a:r>
              <a:rPr lang="sk-SK" sz="8000" dirty="0" smtClean="0">
                <a:solidFill>
                  <a:schemeClr val="tx1"/>
                </a:solidFill>
              </a:rPr>
              <a:t>Reznačka laločnatá    (</a:t>
            </a:r>
            <a:r>
              <a:rPr lang="sk-SK" sz="8000" i="1" dirty="0" smtClean="0">
                <a:solidFill>
                  <a:schemeClr val="tx1"/>
                </a:solidFill>
              </a:rPr>
              <a:t> Dactylis glomerata</a:t>
            </a:r>
            <a:r>
              <a:rPr lang="sk-SK" sz="8000" dirty="0" smtClean="0">
                <a:solidFill>
                  <a:schemeClr val="tx1"/>
                </a:solidFill>
              </a:rPr>
              <a:t> )</a:t>
            </a:r>
          </a:p>
          <a:p>
            <a:pPr algn="l"/>
            <a:r>
              <a:rPr lang="sk-SK" sz="8000" b="1" dirty="0" smtClean="0">
                <a:solidFill>
                  <a:schemeClr val="tx1"/>
                </a:solidFill>
              </a:rPr>
              <a:t>Popis a hospodárske vlastnosti:</a:t>
            </a:r>
            <a:endParaRPr lang="sk-SK" sz="8000" dirty="0" smtClean="0">
              <a:solidFill>
                <a:schemeClr val="tx1"/>
              </a:solidFill>
            </a:endParaRPr>
          </a:p>
          <a:p>
            <a:pPr algn="l"/>
            <a:r>
              <a:rPr lang="sk-SK" sz="8000" dirty="0" smtClean="0">
                <a:solidFill>
                  <a:schemeClr val="tx1"/>
                </a:solidFill>
              </a:rPr>
              <a:t>Milona je stredne skorá odroda lúčno-pasienkového typu. Vytvára hustý polovzpriamený až rozložitý trs, ktorý veľmi dobre znáša zašľapávanie. Steblo je vysoké 0,8-1,2 m, stredne hrubé s tromi až štyrmi listami. Listy sú stredne dlhé až kratšie stredne široké. Je stredne poliehavá. Veľmi dobre obrastá po kosbách. Má dobrú odolnosť voči vyzimovaniu. Odroda je veľmi vhodná ako komponent intenzívne využívaných ďatelinotrávnych miešaniek pre zakladanie dočasných, ale aj trvalých pasienkových a lúčnych porastov. Je vhodná pre intenzifikáciu trávnych porastov formou prísevu. Pri skorom zbere na začiatku metania vytvára kvalitné krmivo.</a:t>
            </a:r>
          </a:p>
          <a:p>
            <a:pPr algn="l"/>
            <a:r>
              <a:rPr lang="sk-SK" sz="8000" b="1" dirty="0" smtClean="0">
                <a:solidFill>
                  <a:schemeClr val="tx1"/>
                </a:solidFill>
              </a:rPr>
              <a:t>Prednosti odrody:</a:t>
            </a:r>
            <a:endParaRPr lang="sk-SK" sz="8000" dirty="0" smtClean="0">
              <a:solidFill>
                <a:schemeClr val="tx1"/>
              </a:solidFill>
            </a:endParaRPr>
          </a:p>
          <a:p>
            <a:pPr algn="l"/>
            <a:r>
              <a:rPr lang="sk-SK" sz="8000" dirty="0" smtClean="0">
                <a:solidFill>
                  <a:schemeClr val="tx1"/>
                </a:solidFill>
              </a:rPr>
              <a:t>• Dobrý zdravotný stav</a:t>
            </a:r>
          </a:p>
          <a:p>
            <a:pPr algn="l"/>
            <a:r>
              <a:rPr lang="sk-SK" sz="8000" dirty="0" smtClean="0">
                <a:solidFill>
                  <a:schemeClr val="tx1"/>
                </a:solidFill>
              </a:rPr>
              <a:t>• Dobrá odolnosť voči vyzimovaniu</a:t>
            </a:r>
          </a:p>
          <a:p>
            <a:pPr algn="l"/>
            <a:r>
              <a:rPr lang="sk-SK" sz="8000" dirty="0" smtClean="0">
                <a:solidFill>
                  <a:schemeClr val="tx1"/>
                </a:solidFill>
              </a:rPr>
              <a:t>• Vysoké úrody kvalitného krmiva</a:t>
            </a:r>
          </a:p>
          <a:p>
            <a:pPr algn="l"/>
            <a:r>
              <a:rPr lang="sk-SK" sz="8000" dirty="0" smtClean="0">
                <a:solidFill>
                  <a:schemeClr val="tx1"/>
                </a:solidFill>
              </a:rPr>
              <a:t>• Dobrá semenárska istota</a:t>
            </a:r>
          </a:p>
          <a:p>
            <a:pPr algn="l"/>
            <a:r>
              <a:rPr lang="sk-SK" sz="8000" dirty="0" smtClean="0">
                <a:solidFill>
                  <a:schemeClr val="tx1"/>
                </a:solidFill>
              </a:rPr>
              <a:t>• Vysoká pestovateľská vytrvalosť</a:t>
            </a:r>
          </a:p>
          <a:p>
            <a:pPr algn="l"/>
            <a:r>
              <a:rPr lang="sk-SK" sz="8000" dirty="0" smtClean="0">
                <a:solidFill>
                  <a:schemeClr val="tx1"/>
                </a:solidFill>
              </a:rPr>
              <a:t>• Nenáročná na agroekologické podmienky pestovania</a:t>
            </a:r>
          </a:p>
          <a:p>
            <a:pPr algn="l"/>
            <a:endParaRPr lang="sk-SK" sz="8000" dirty="0" smtClean="0">
              <a:solidFill>
                <a:schemeClr val="tx1"/>
              </a:solidFill>
            </a:endParaRPr>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dirty="0" smtClean="0">
                <a:solidFill>
                  <a:schemeClr val="tx1"/>
                </a:solidFill>
              </a:rPr>
              <a:t/>
            </a:r>
            <a:br>
              <a:rPr lang="sk-SK" dirty="0" smtClean="0">
                <a:solidFill>
                  <a:schemeClr val="tx1"/>
                </a:solidFill>
              </a:rPr>
            </a:br>
            <a:endParaRPr lang="sk-SK" sz="9000" dirty="0" smtClean="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000131"/>
          </a:xfrm>
        </p:spPr>
        <p:txBody>
          <a:bodyPr>
            <a:normAutofit/>
          </a:bodyPr>
          <a:lstStyle/>
          <a:p>
            <a:r>
              <a:rPr lang="sk-SK" b="1" dirty="0" smtClean="0"/>
              <a:t>Odroda Lada</a:t>
            </a:r>
            <a:endParaRPr lang="sk-SK" b="1" dirty="0"/>
          </a:p>
        </p:txBody>
      </p:sp>
      <p:sp>
        <p:nvSpPr>
          <p:cNvPr id="3" name="Subtitle 2"/>
          <p:cNvSpPr>
            <a:spLocks noGrp="1"/>
          </p:cNvSpPr>
          <p:nvPr>
            <p:ph type="subTitle" idx="1"/>
          </p:nvPr>
        </p:nvSpPr>
        <p:spPr>
          <a:xfrm>
            <a:off x="642910" y="1142984"/>
            <a:ext cx="7786742" cy="5357850"/>
          </a:xfrm>
        </p:spPr>
        <p:txBody>
          <a:bodyPr>
            <a:normAutofit fontScale="25000" lnSpcReduction="20000"/>
          </a:bodyPr>
          <a:lstStyle/>
          <a:p>
            <a:endParaRPr lang="sk-SK" dirty="0" smtClean="0"/>
          </a:p>
          <a:p>
            <a:r>
              <a:rPr lang="sk-SK" dirty="0" smtClean="0">
                <a:solidFill>
                  <a:schemeClr val="tx1"/>
                </a:solidFill>
              </a:rPr>
              <a:t/>
            </a:r>
            <a:br>
              <a:rPr lang="sk-SK" dirty="0" smtClean="0">
                <a:solidFill>
                  <a:schemeClr val="tx1"/>
                </a:solidFill>
              </a:rPr>
            </a:br>
            <a:endParaRPr lang="sk-SK" dirty="0" smtClean="0">
              <a:solidFill>
                <a:schemeClr val="tx1"/>
              </a:solidFill>
            </a:endParaRPr>
          </a:p>
          <a:p>
            <a:endParaRPr lang="sk-SK" dirty="0" smtClean="0">
              <a:solidFill>
                <a:schemeClr val="tx1"/>
              </a:solidFill>
            </a:endParaRPr>
          </a:p>
          <a:p>
            <a:pPr algn="l"/>
            <a:r>
              <a:rPr lang="sk-SK" sz="8000" b="1" dirty="0" smtClean="0">
                <a:solidFill>
                  <a:schemeClr val="tx1"/>
                </a:solidFill>
              </a:rPr>
              <a:t>Popis a hospodárske vlastnosti:</a:t>
            </a:r>
            <a:endParaRPr lang="sk-SK" sz="8000" dirty="0" smtClean="0">
              <a:solidFill>
                <a:schemeClr val="tx1"/>
              </a:solidFill>
            </a:endParaRPr>
          </a:p>
          <a:p>
            <a:pPr algn="l"/>
            <a:r>
              <a:rPr lang="sk-SK" sz="8000" dirty="0" smtClean="0">
                <a:solidFill>
                  <a:schemeClr val="tx1"/>
                </a:solidFill>
              </a:rPr>
              <a:t>Lada, Reznačka laločnatá je vysoká trsnatá tráva, vytvára dlhé prízemné listy. Má mohutný koreňový systém, ktorý zvyšuje jej suchovzdornosť a vytrvalosť. Vyznačuje sa vysokou konkurenčnou schopnosťou. Začína rásť a umožňuje pasienkové využívanie veľmi skoro na jar. Veľmi dobre reaguje na zvýšenie dávky dusíka, poskytovaním vysokých úrod kvalitného objemového krmiva najmä v prvej kosbe. Je ozimného charakteru, v roku výsevu nemetá a v úžitkových rokoch metá len v prvej kosbe. Lada je skorá odroda s veľmi dobrým zdravotným stavom, odoláva hrdzi a múčnatke trávnej ako aj listovým škvrnitostiam. </a:t>
            </a:r>
          </a:p>
          <a:p>
            <a:pPr algn="l"/>
            <a:r>
              <a:rPr lang="sk-SK" sz="8000" dirty="0" smtClean="0">
                <a:solidFill>
                  <a:schemeClr val="tx1"/>
                </a:solidFill>
              </a:rPr>
              <a:t/>
            </a:r>
            <a:br>
              <a:rPr lang="sk-SK" sz="8000" dirty="0" smtClean="0">
                <a:solidFill>
                  <a:schemeClr val="tx1"/>
                </a:solidFill>
              </a:rPr>
            </a:br>
            <a:endParaRPr lang="sk-SK" sz="8000" dirty="0" smtClean="0">
              <a:solidFill>
                <a:schemeClr val="tx1"/>
              </a:solidFill>
            </a:endParaRPr>
          </a:p>
          <a:p>
            <a:pPr algn="l"/>
            <a:r>
              <a:rPr lang="sk-SK" sz="8000" b="1" dirty="0" smtClean="0">
                <a:solidFill>
                  <a:schemeClr val="tx1"/>
                </a:solidFill>
              </a:rPr>
              <a:t>Prednosti odrody:</a:t>
            </a:r>
            <a:endParaRPr lang="sk-SK" sz="8000" dirty="0" smtClean="0">
              <a:solidFill>
                <a:schemeClr val="tx1"/>
              </a:solidFill>
            </a:endParaRPr>
          </a:p>
          <a:p>
            <a:pPr algn="l"/>
            <a:r>
              <a:rPr lang="sk-SK" sz="8000" dirty="0" smtClean="0">
                <a:solidFill>
                  <a:schemeClr val="tx1"/>
                </a:solidFill>
              </a:rPr>
              <a:t>• Vysoké úrody krmiva</a:t>
            </a:r>
          </a:p>
          <a:p>
            <a:pPr algn="l"/>
            <a:r>
              <a:rPr lang="sk-SK" sz="8000" dirty="0" smtClean="0">
                <a:solidFill>
                  <a:schemeClr val="tx1"/>
                </a:solidFill>
              </a:rPr>
              <a:t>• Veľmi dobre reaguje na zvýšenie dávok živín </a:t>
            </a:r>
          </a:p>
          <a:p>
            <a:pPr algn="l"/>
            <a:r>
              <a:rPr lang="sk-SK" sz="8000" dirty="0" smtClean="0">
                <a:solidFill>
                  <a:schemeClr val="tx1"/>
                </a:solidFill>
              </a:rPr>
              <a:t>• Suchovzdornosť</a:t>
            </a:r>
          </a:p>
          <a:p>
            <a:pPr algn="l"/>
            <a:r>
              <a:rPr lang="sk-SK" sz="8000" dirty="0" smtClean="0">
                <a:solidFill>
                  <a:schemeClr val="tx1"/>
                </a:solidFill>
              </a:rPr>
              <a:t>• Pestovateľská vytrvalosť</a:t>
            </a:r>
          </a:p>
          <a:p>
            <a:pPr algn="l"/>
            <a:r>
              <a:rPr lang="sk-SK" sz="8000" dirty="0" smtClean="0">
                <a:solidFill>
                  <a:schemeClr val="tx1"/>
                </a:solidFill>
              </a:rPr>
              <a:t>• Dobrý zdravotný stav a prezimovanie</a:t>
            </a:r>
          </a:p>
          <a:p>
            <a:pPr algn="l"/>
            <a:endParaRPr lang="sk-SK" sz="8000" dirty="0" smtClean="0">
              <a:solidFill>
                <a:schemeClr val="tx1"/>
              </a:solidFill>
            </a:endParaRPr>
          </a:p>
          <a:p>
            <a:pPr algn="l"/>
            <a:endParaRPr lang="sk-SK" sz="8000" dirty="0" smtClean="0">
              <a:solidFill>
                <a:schemeClr val="tx1"/>
              </a:solidFill>
            </a:endParaRPr>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dirty="0" smtClean="0">
                <a:solidFill>
                  <a:schemeClr val="tx1"/>
                </a:solidFill>
              </a:rPr>
              <a:t/>
            </a:r>
            <a:br>
              <a:rPr lang="sk-SK" dirty="0" smtClean="0">
                <a:solidFill>
                  <a:schemeClr val="tx1"/>
                </a:solidFill>
              </a:rPr>
            </a:br>
            <a:endParaRPr lang="sk-SK" sz="9000" dirty="0" smtClean="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000131"/>
          </a:xfrm>
        </p:spPr>
        <p:txBody>
          <a:bodyPr>
            <a:normAutofit/>
          </a:bodyPr>
          <a:lstStyle/>
          <a:p>
            <a:r>
              <a:rPr lang="sk-SK" b="1" dirty="0" smtClean="0"/>
              <a:t>Odroda Milona</a:t>
            </a:r>
            <a:endParaRPr lang="sk-SK" b="1" dirty="0"/>
          </a:p>
        </p:txBody>
      </p:sp>
      <p:sp>
        <p:nvSpPr>
          <p:cNvPr id="3" name="Subtitle 2"/>
          <p:cNvSpPr>
            <a:spLocks noGrp="1"/>
          </p:cNvSpPr>
          <p:nvPr>
            <p:ph type="subTitle" idx="1"/>
          </p:nvPr>
        </p:nvSpPr>
        <p:spPr>
          <a:xfrm>
            <a:off x="642910" y="1142984"/>
            <a:ext cx="7786742" cy="5357850"/>
          </a:xfrm>
        </p:spPr>
        <p:txBody>
          <a:bodyPr>
            <a:normAutofit fontScale="25000" lnSpcReduction="20000"/>
          </a:bodyPr>
          <a:lstStyle/>
          <a:p>
            <a:endParaRPr lang="sk-SK" dirty="0" smtClean="0"/>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sz="8000" b="1" dirty="0" smtClean="0">
                <a:solidFill>
                  <a:schemeClr val="tx1"/>
                </a:solidFill>
              </a:rPr>
              <a:t>Popis a hospodárske vlastnosti:</a:t>
            </a:r>
            <a:endParaRPr lang="sk-SK" sz="8000" dirty="0" smtClean="0">
              <a:solidFill>
                <a:schemeClr val="tx1"/>
              </a:solidFill>
            </a:endParaRPr>
          </a:p>
          <a:p>
            <a:pPr algn="l"/>
            <a:r>
              <a:rPr lang="sk-SK" sz="8000" dirty="0" smtClean="0">
                <a:solidFill>
                  <a:schemeClr val="tx1"/>
                </a:solidFill>
              </a:rPr>
              <a:t>Milona je stredne skorá odroda lúčno-pasienkového typu. Vytvára hustý polovzpriamený až rozložitý trs, ktorý veľmi dobre znáša zašľapávanie. Steblo je vysoké 0,8-1,2 m, stredne hrubé s tromi až štyrmi listami. Listy sú stredne dlhé až kratšie stredne široké. Je stredne poliehavá. Veľmi dobre obrastá po kosbách. Má dobrú odolnosť voči vyzimovaniu. Odroda je veľmi vhodná ako komponent intenzívne využívaných ďatelinotrávnych miešaniek pre zakladanie dočasných, ale aj trvalých pasienkových a lúčnych porastov. Je vhodná pre intenzifikáciu trávnych porastov formou prísevu. Pri skorom zbere na začiatku metania vytvára kvalitné krmivo.</a:t>
            </a:r>
          </a:p>
          <a:p>
            <a:pPr algn="l"/>
            <a:r>
              <a:rPr lang="sk-SK" sz="8000" dirty="0" smtClean="0">
                <a:solidFill>
                  <a:schemeClr val="tx1"/>
                </a:solidFill>
              </a:rPr>
              <a:t/>
            </a:r>
            <a:br>
              <a:rPr lang="sk-SK" sz="8000" dirty="0" smtClean="0">
                <a:solidFill>
                  <a:schemeClr val="tx1"/>
                </a:solidFill>
              </a:rPr>
            </a:br>
            <a:endParaRPr lang="sk-SK" sz="8000" dirty="0" smtClean="0">
              <a:solidFill>
                <a:schemeClr val="tx1"/>
              </a:solidFill>
            </a:endParaRPr>
          </a:p>
          <a:p>
            <a:pPr algn="l"/>
            <a:r>
              <a:rPr lang="sk-SK" sz="8000" b="1" dirty="0" smtClean="0">
                <a:solidFill>
                  <a:schemeClr val="tx1"/>
                </a:solidFill>
              </a:rPr>
              <a:t>Prednosti odrody:</a:t>
            </a:r>
            <a:endParaRPr lang="sk-SK" sz="8000" dirty="0" smtClean="0">
              <a:solidFill>
                <a:schemeClr val="tx1"/>
              </a:solidFill>
            </a:endParaRPr>
          </a:p>
          <a:p>
            <a:pPr algn="l"/>
            <a:r>
              <a:rPr lang="sk-SK" sz="8000" dirty="0" smtClean="0">
                <a:solidFill>
                  <a:schemeClr val="tx1"/>
                </a:solidFill>
              </a:rPr>
              <a:t>• Dobrý zdravotný stav</a:t>
            </a:r>
          </a:p>
          <a:p>
            <a:pPr algn="l"/>
            <a:r>
              <a:rPr lang="sk-SK" sz="8000" dirty="0" smtClean="0">
                <a:solidFill>
                  <a:schemeClr val="tx1"/>
                </a:solidFill>
              </a:rPr>
              <a:t>• Dobrá odolnosť voči vyzimovaniu</a:t>
            </a:r>
          </a:p>
          <a:p>
            <a:pPr algn="l"/>
            <a:r>
              <a:rPr lang="sk-SK" sz="8000" dirty="0" smtClean="0">
                <a:solidFill>
                  <a:schemeClr val="tx1"/>
                </a:solidFill>
              </a:rPr>
              <a:t>• Vysoké úrody kvalitného krmiva</a:t>
            </a:r>
          </a:p>
          <a:p>
            <a:pPr algn="l"/>
            <a:r>
              <a:rPr lang="sk-SK" sz="8000" dirty="0" smtClean="0">
                <a:solidFill>
                  <a:schemeClr val="tx1"/>
                </a:solidFill>
              </a:rPr>
              <a:t>• Dobrá semenárska istota</a:t>
            </a:r>
          </a:p>
          <a:p>
            <a:pPr algn="l"/>
            <a:endParaRPr lang="sk-SK" sz="8000" dirty="0" smtClean="0">
              <a:solidFill>
                <a:schemeClr val="tx1"/>
              </a:solidFill>
            </a:endParaRPr>
          </a:p>
          <a:p>
            <a:pPr algn="l"/>
            <a:endParaRPr lang="sk-SK" sz="8000" dirty="0" smtClean="0">
              <a:solidFill>
                <a:schemeClr val="tx1"/>
              </a:solidFill>
            </a:endParaRPr>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dirty="0" smtClean="0">
                <a:solidFill>
                  <a:schemeClr val="tx1"/>
                </a:solidFill>
              </a:rPr>
              <a:t/>
            </a:r>
            <a:br>
              <a:rPr lang="sk-SK" dirty="0" smtClean="0">
                <a:solidFill>
                  <a:schemeClr val="tx1"/>
                </a:solidFill>
              </a:rPr>
            </a:br>
            <a:endParaRPr lang="sk-SK" sz="9000"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000131"/>
          </a:xfrm>
        </p:spPr>
        <p:txBody>
          <a:bodyPr>
            <a:normAutofit/>
          </a:bodyPr>
          <a:lstStyle/>
          <a:p>
            <a:r>
              <a:rPr lang="sk-SK" b="1" dirty="0" smtClean="0"/>
              <a:t>Odroda Velana</a:t>
            </a:r>
            <a:endParaRPr lang="sk-SK" b="1" dirty="0"/>
          </a:p>
        </p:txBody>
      </p:sp>
      <p:sp>
        <p:nvSpPr>
          <p:cNvPr id="3" name="Subtitle 2"/>
          <p:cNvSpPr>
            <a:spLocks noGrp="1"/>
          </p:cNvSpPr>
          <p:nvPr>
            <p:ph type="subTitle" idx="1"/>
          </p:nvPr>
        </p:nvSpPr>
        <p:spPr>
          <a:xfrm>
            <a:off x="642910" y="1142984"/>
            <a:ext cx="7786742" cy="5357850"/>
          </a:xfrm>
        </p:spPr>
        <p:txBody>
          <a:bodyPr>
            <a:normAutofit fontScale="25000" lnSpcReduction="20000"/>
          </a:bodyPr>
          <a:lstStyle/>
          <a:p>
            <a:endParaRPr lang="sk-SK" dirty="0" smtClean="0"/>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sz="8000" b="1" dirty="0" smtClean="0">
                <a:solidFill>
                  <a:schemeClr val="tx1"/>
                </a:solidFill>
              </a:rPr>
              <a:t>Popis a hospodárske vlastnosti:</a:t>
            </a:r>
            <a:endParaRPr lang="sk-SK" sz="8000" dirty="0" smtClean="0">
              <a:solidFill>
                <a:schemeClr val="tx1"/>
              </a:solidFill>
            </a:endParaRPr>
          </a:p>
          <a:p>
            <a:pPr algn="l"/>
            <a:r>
              <a:rPr lang="sk-SK" sz="8000" dirty="0" smtClean="0">
                <a:solidFill>
                  <a:schemeClr val="tx1"/>
                </a:solidFill>
              </a:rPr>
              <a:t>Odroda Velana je vysoká, riedko trsnatá tráva s dlhými prízemnými listami. Má mohutný koreňový systém čo podporuje jej dobrú suchovzdornosť. Je vytrvalá s vysokou konkurenčnou schopnosťou. V Jarnom období začína obrastať veľmi skoro a poskytuje prvú pastvu. Velana je poloskorá až skorá odroda s rýchlym jarným rastom a obrastaním po kosbách. Zdravotný stav má dobrý, odoláva hrdzi trávnej a listovým škvrnitostiam. Má dobrú zimovzdornosť a je vhodná aj pre vyššie polohy. Dáva vysoké úrody v 1 kosbe.</a:t>
            </a:r>
          </a:p>
          <a:p>
            <a:pPr algn="l"/>
            <a:r>
              <a:rPr lang="sk-SK" sz="8000" dirty="0" smtClean="0">
                <a:solidFill>
                  <a:schemeClr val="tx1"/>
                </a:solidFill>
              </a:rPr>
              <a:t/>
            </a:r>
            <a:br>
              <a:rPr lang="sk-SK" sz="8000" dirty="0" smtClean="0">
                <a:solidFill>
                  <a:schemeClr val="tx1"/>
                </a:solidFill>
              </a:rPr>
            </a:br>
            <a:endParaRPr lang="sk-SK" sz="8000" dirty="0" smtClean="0">
              <a:solidFill>
                <a:schemeClr val="tx1"/>
              </a:solidFill>
            </a:endParaRPr>
          </a:p>
          <a:p>
            <a:pPr algn="l"/>
            <a:r>
              <a:rPr lang="sk-SK" sz="8000" b="1" dirty="0" smtClean="0">
                <a:solidFill>
                  <a:schemeClr val="tx1"/>
                </a:solidFill>
              </a:rPr>
              <a:t>Prednosti odrody:</a:t>
            </a:r>
            <a:endParaRPr lang="sk-SK" sz="8000" dirty="0" smtClean="0">
              <a:solidFill>
                <a:schemeClr val="tx1"/>
              </a:solidFill>
            </a:endParaRPr>
          </a:p>
          <a:p>
            <a:pPr algn="l"/>
            <a:r>
              <a:rPr lang="sk-SK" sz="8000" dirty="0" smtClean="0">
                <a:solidFill>
                  <a:schemeClr val="tx1"/>
                </a:solidFill>
              </a:rPr>
              <a:t>• Vysoká úroda kŕmnej hmoty</a:t>
            </a:r>
          </a:p>
          <a:p>
            <a:pPr algn="l"/>
            <a:r>
              <a:rPr lang="sk-SK" sz="8000" dirty="0" smtClean="0">
                <a:solidFill>
                  <a:schemeClr val="tx1"/>
                </a:solidFill>
              </a:rPr>
              <a:t>• Pestovateľská vytrvalosť a vhodnosť pre vyššie polohy</a:t>
            </a:r>
          </a:p>
          <a:p>
            <a:pPr algn="l"/>
            <a:r>
              <a:rPr lang="sk-SK" sz="8000" dirty="0" smtClean="0">
                <a:solidFill>
                  <a:schemeClr val="tx1"/>
                </a:solidFill>
              </a:rPr>
              <a:t>• Zimovzdornosť a suchovzdornosť</a:t>
            </a:r>
          </a:p>
          <a:p>
            <a:pPr algn="l"/>
            <a:r>
              <a:rPr lang="sk-SK" sz="8000" dirty="0" smtClean="0">
                <a:solidFill>
                  <a:schemeClr val="tx1"/>
                </a:solidFill>
              </a:rPr>
              <a:t>• Dobrý zdravotný stav</a:t>
            </a:r>
          </a:p>
          <a:p>
            <a:pPr algn="l"/>
            <a:r>
              <a:rPr lang="sk-SK" sz="8000" dirty="0" smtClean="0">
                <a:solidFill>
                  <a:schemeClr val="tx1"/>
                </a:solidFill>
              </a:rPr>
              <a:t>• Veľmi skorý nárast hmoty na jar</a:t>
            </a:r>
          </a:p>
          <a:p>
            <a:pPr algn="l"/>
            <a:endParaRPr lang="sk-SK" sz="8000" dirty="0" smtClean="0">
              <a:solidFill>
                <a:schemeClr val="tx1"/>
              </a:solidFill>
            </a:endParaRPr>
          </a:p>
          <a:p>
            <a:r>
              <a:rPr lang="sk-SK" dirty="0" smtClean="0">
                <a:solidFill>
                  <a:schemeClr val="tx1"/>
                </a:solidFill>
              </a:rPr>
              <a:t/>
            </a:r>
            <a:br>
              <a:rPr lang="sk-SK" dirty="0" smtClean="0">
                <a:solidFill>
                  <a:schemeClr val="tx1"/>
                </a:solidFill>
              </a:rPr>
            </a:br>
            <a:endParaRPr lang="sk-SK" dirty="0" smtClean="0">
              <a:solidFill>
                <a:schemeClr val="tx1"/>
              </a:solidFill>
            </a:endParaRPr>
          </a:p>
          <a:p>
            <a:pPr algn="l"/>
            <a:r>
              <a:rPr lang="sk-SK" dirty="0" smtClean="0">
                <a:solidFill>
                  <a:schemeClr val="tx1"/>
                </a:solidFill>
              </a:rPr>
              <a:t/>
            </a:r>
            <a:br>
              <a:rPr lang="sk-SK" dirty="0" smtClean="0">
                <a:solidFill>
                  <a:schemeClr val="tx1"/>
                </a:solidFill>
              </a:rPr>
            </a:br>
            <a:endParaRPr lang="sk-SK" sz="9000" dirty="0" smtClean="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115</Words>
  <Application>Microsoft Office PowerPoint</Application>
  <PresentationFormat>On-screen Show (4:3)</PresentationFormat>
  <Paragraphs>132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Zakladanie ďatelinotrávnych porastov a obnova lúk a pasienkov</vt:lpstr>
      <vt:lpstr>Slide 2</vt:lpstr>
      <vt:lpstr>Slide 3</vt:lpstr>
      <vt:lpstr>Osivá na zelené hnojenie</vt:lpstr>
      <vt:lpstr>Trvalé trávne porasty</vt:lpstr>
      <vt:lpstr>Odroda Dana</vt:lpstr>
      <vt:lpstr>Odroda Lada</vt:lpstr>
      <vt:lpstr>Odroda Milona</vt:lpstr>
      <vt:lpstr>Odroda Velana</vt:lpstr>
      <vt:lpstr>Odroda Velana</vt:lpstr>
      <vt:lpstr>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Zakladanie ďatelinotrávnych porastov a obnova lúk a pasienkov</dc:title>
  <dc:creator>mama</dc:creator>
  <cp:lastModifiedBy>mama</cp:lastModifiedBy>
  <cp:revision>8</cp:revision>
  <dcterms:created xsi:type="dcterms:W3CDTF">2014-10-29T18:33:06Z</dcterms:created>
  <dcterms:modified xsi:type="dcterms:W3CDTF">2014-10-29T19:01:34Z</dcterms:modified>
</cp:coreProperties>
</file>