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3" r:id="rId22"/>
    <p:sldId id="277"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sk-SK" smtClean="0"/>
              <a:t>Upravte štýly predlohy textu</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Upravte štýl predlohy podnadpisov</a:t>
            </a:r>
            <a:endParaRPr kumimoji="0" lang="en-US"/>
          </a:p>
        </p:txBody>
      </p:sp>
      <p:sp>
        <p:nvSpPr>
          <p:cNvPr id="16" name="Zástupný symbol dátumu 15"/>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2" name="Zástupný symbol päty 1"/>
          <p:cNvSpPr>
            <a:spLocks noGrp="1"/>
          </p:cNvSpPr>
          <p:nvPr>
            <p:ph type="ftr" sz="quarter" idx="11"/>
          </p:nvPr>
        </p:nvSpPr>
        <p:spPr/>
        <p:txBody>
          <a:bodyPr/>
          <a:lstStyle/>
          <a:p>
            <a:endParaRPr lang="sk-SK"/>
          </a:p>
        </p:txBody>
      </p:sp>
      <p:sp>
        <p:nvSpPr>
          <p:cNvPr id="15" name="Zástupný symbol čísla snímky 14"/>
          <p:cNvSpPr>
            <a:spLocks noGrp="1"/>
          </p:cNvSpPr>
          <p:nvPr>
            <p:ph type="sldNum" sz="quarter" idx="12"/>
          </p:nvPr>
        </p:nvSpPr>
        <p:spPr>
          <a:xfrm>
            <a:off x="8229600" y="6473952"/>
            <a:ext cx="758952" cy="246888"/>
          </a:xfrm>
        </p:spPr>
        <p:txBody>
          <a:bodyPr/>
          <a:lstStyle/>
          <a:p>
            <a:fld id="{1E73033F-374B-4FB9-A1EB-4B86C1FA1D14}"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58000" y="549276"/>
            <a:ext cx="1828800" cy="5851525"/>
          </a:xfrm>
        </p:spPr>
        <p:txBody>
          <a:bodyPr vert="eaVer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549276"/>
            <a:ext cx="6248400" cy="5851525"/>
          </a:xfrm>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sk-SK" smtClean="0"/>
              <a:t>Upravte štýly predlohy textu</a:t>
            </a:r>
            <a:endParaRPr kumimoji="0" lang="en-US"/>
          </a:p>
        </p:txBody>
      </p:sp>
      <p:sp>
        <p:nvSpPr>
          <p:cNvPr id="27" name="Zástupný symbol obsahu 26"/>
          <p:cNvSpPr>
            <a:spLocks noGrp="1"/>
          </p:cNvSpPr>
          <p:nvPr>
            <p:ph idx="1"/>
          </p:nvPr>
        </p:nvSpPr>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Zástupný symbol dátumu 24"/>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19" name="Zástupný symbol päty 18"/>
          <p:cNvSpPr>
            <a:spLocks noGrp="1"/>
          </p:cNvSpPr>
          <p:nvPr>
            <p:ph type="ftr" sz="quarter" idx="11"/>
          </p:nvPr>
        </p:nvSpPr>
        <p:spPr>
          <a:xfrm>
            <a:off x="3581400" y="76200"/>
            <a:ext cx="2895600" cy="288925"/>
          </a:xfrm>
        </p:spPr>
        <p:txBody>
          <a:bodyPr/>
          <a:lstStyle/>
          <a:p>
            <a:endParaRPr lang="sk-SK"/>
          </a:p>
        </p:txBody>
      </p:sp>
      <p:sp>
        <p:nvSpPr>
          <p:cNvPr id="16" name="Zástupný symbol čísla snímky 15"/>
          <p:cNvSpPr>
            <a:spLocks noGrp="1"/>
          </p:cNvSpPr>
          <p:nvPr>
            <p:ph type="sldNum" sz="quarter" idx="12"/>
          </p:nvPr>
        </p:nvSpPr>
        <p:spPr>
          <a:xfrm>
            <a:off x="8229600" y="6473952"/>
            <a:ext cx="758952" cy="246888"/>
          </a:xfrm>
        </p:spPr>
        <p:txBody>
          <a:bodyPr/>
          <a:lstStyle/>
          <a:p>
            <a:fld id="{1E73033F-374B-4FB9-A1EB-4B86C1FA1D14}"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3">
        <a:schemeClr val="bg2"/>
      </p:bgRef>
    </p:bg>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tex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Upravte štýl predlohy textu.</a:t>
            </a:r>
          </a:p>
        </p:txBody>
      </p:sp>
      <p:sp>
        <p:nvSpPr>
          <p:cNvPr id="19" name="Zástupný symbol dátumu 18"/>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11" name="Zástupný symbol päty 10"/>
          <p:cNvSpPr>
            <a:spLocks noGrp="1"/>
          </p:cNvSpPr>
          <p:nvPr>
            <p:ph type="ftr" sz="quarter" idx="11"/>
          </p:nvPr>
        </p:nvSpPr>
        <p:spPr/>
        <p:txBody>
          <a:bodyPr/>
          <a:lstStyle/>
          <a:p>
            <a:endParaRPr lang="sk-SK"/>
          </a:p>
        </p:txBody>
      </p:sp>
      <p:sp>
        <p:nvSpPr>
          <p:cNvPr id="16" name="Zástupný symbol čísla snímky 15"/>
          <p:cNvSpPr>
            <a:spLocks noGrp="1"/>
          </p:cNvSpPr>
          <p:nvPr>
            <p:ph type="sldNum" sz="quarter" idx="12"/>
          </p:nvPr>
        </p:nvSpPr>
        <p:spPr/>
        <p:txBody>
          <a:bodyPr/>
          <a:lstStyle/>
          <a:p>
            <a:fld id="{1E73033F-374B-4FB9-A1EB-4B86C1FA1D14}" type="slidenum">
              <a:rPr lang="sk-SK" smtClean="0"/>
              <a:pPr/>
              <a:t>‹#›</a:t>
            </a:fld>
            <a:endParaRPr lang="sk-SK"/>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sk-SK" smtClean="0"/>
              <a:t>Upravte štýly predlohy textu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sk-SK" smtClean="0"/>
              <a:t>Upravte štýly predlohy textu</a:t>
            </a:r>
            <a:endParaRPr kumimoji="0" lang="en-US"/>
          </a:p>
        </p:txBody>
      </p:sp>
      <p:sp>
        <p:nvSpPr>
          <p:cNvPr id="14" name="Zástupný symbol obsah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10" name="Zástupný symbol päty 9"/>
          <p:cNvSpPr>
            <a:spLocks noGrp="1"/>
          </p:cNvSpPr>
          <p:nvPr>
            <p:ph type="ftr" sz="quarter" idx="11"/>
          </p:nvPr>
        </p:nvSpPr>
        <p:spPr/>
        <p:txBody>
          <a:bodyPr/>
          <a:lstStyle/>
          <a:p>
            <a:endParaRPr lang="sk-SK"/>
          </a:p>
        </p:txBody>
      </p:sp>
      <p:sp>
        <p:nvSpPr>
          <p:cNvPr id="31" name="Zástupný symbol čísla snímky 30"/>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sk-SK" smtClean="0"/>
              <a:t>Upravte štýly predlohy textu</a:t>
            </a:r>
            <a:endParaRPr kumimoji="0" lang="en-US"/>
          </a:p>
        </p:txBody>
      </p:sp>
      <p:sp>
        <p:nvSpPr>
          <p:cNvPr id="13" name="Zástupný symbol tex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Upravte štýl predlohy textu.</a:t>
            </a:r>
          </a:p>
        </p:txBody>
      </p:sp>
      <p:sp>
        <p:nvSpPr>
          <p:cNvPr id="25" name="Zástupný symbol tex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Upravte štýl predlohy textu.</a:t>
            </a:r>
          </a:p>
        </p:txBody>
      </p:sp>
      <p:sp>
        <p:nvSpPr>
          <p:cNvPr id="4" name="Zástupný symbol obsah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8" name="Zástupný symbol obsah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Zástupný symbol dátumu 9"/>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229600" y="6477000"/>
            <a:ext cx="762000" cy="246888"/>
          </a:xfrm>
        </p:spPr>
        <p:txBody>
          <a:bodyPr/>
          <a:lstStyle/>
          <a:p>
            <a:fld id="{1E73033F-374B-4FB9-A1EB-4B86C1FA1D14}" type="slidenum">
              <a:rPr lang="sk-SK" smtClean="0"/>
              <a:pPr/>
              <a:t>‹#›</a:t>
            </a:fld>
            <a:endParaRPr lang="sk-SK"/>
          </a:p>
        </p:txBody>
      </p:sp>
      <p:sp>
        <p:nvSpPr>
          <p:cNvPr id="11" name="Rovná spojnic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sk-SK" smtClean="0"/>
              <a:t>Upravte štýly predlohy textu</a:t>
            </a:r>
            <a:endParaRPr kumimoji="0" lang="en-US"/>
          </a:p>
        </p:txBody>
      </p:sp>
      <p:sp>
        <p:nvSpPr>
          <p:cNvPr id="12" name="Zástupný symbol dátumu 11"/>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21" name="Zástupný symbol päty 20"/>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24" name="Zástupný symbol päty 23"/>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ovná spojnic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sk-SK" smtClean="0"/>
              <a:t>Upravte štýly predlohy textu</a:t>
            </a:r>
            <a:endParaRPr kumimoji="0" lang="en-US"/>
          </a:p>
        </p:txBody>
      </p:sp>
      <p:sp>
        <p:nvSpPr>
          <p:cNvPr id="26" name="Zástupný symbol tex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smtClean="0"/>
              <a:t>Upravte štýl predlohy textu.</a:t>
            </a:r>
          </a:p>
        </p:txBody>
      </p:sp>
      <p:sp>
        <p:nvSpPr>
          <p:cNvPr id="14" name="Zástupný symbol obsah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Zástupný symbol dátumu 24"/>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29" name="Zástupný symbol päty 28"/>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1E73033F-374B-4FB9-A1EB-4B86C1FA1D14}"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13" name="Zástupný symbol obrázka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k-SK" smtClean="0"/>
              <a:t>Ak chcete pridať obrázok, kliknite na ikonu</a:t>
            </a:r>
            <a:endParaRPr kumimoji="0" lang="en-US" dirty="0"/>
          </a:p>
        </p:txBody>
      </p:sp>
      <p:sp>
        <p:nvSpPr>
          <p:cNvPr id="7" name="Zástupný symbol dátumu 6"/>
          <p:cNvSpPr>
            <a:spLocks noGrp="1"/>
          </p:cNvSpPr>
          <p:nvPr>
            <p:ph type="dt" sz="half" idx="10"/>
          </p:nvPr>
        </p:nvSpPr>
        <p:spPr/>
        <p:txBody>
          <a:bodyPr/>
          <a:lstStyle/>
          <a:p>
            <a:fld id="{F185EC09-68A1-44E5-9823-C1588DB49CBD}" type="datetimeFigureOut">
              <a:rPr lang="sk-SK" smtClean="0"/>
              <a:pPr/>
              <a:t>28. 10. 2014</a:t>
            </a:fld>
            <a:endParaRPr lang="sk-SK"/>
          </a:p>
        </p:txBody>
      </p:sp>
      <p:sp>
        <p:nvSpPr>
          <p:cNvPr id="5" name="Zástupný symbol päty 4"/>
          <p:cNvSpPr>
            <a:spLocks noGrp="1"/>
          </p:cNvSpPr>
          <p:nvPr>
            <p:ph type="ftr" sz="quarter" idx="11"/>
          </p:nvPr>
        </p:nvSpPr>
        <p:spPr/>
        <p:txBody>
          <a:bodyPr/>
          <a:lstStyle/>
          <a:p>
            <a:endParaRPr lang="sk-SK"/>
          </a:p>
        </p:txBody>
      </p:sp>
      <p:sp>
        <p:nvSpPr>
          <p:cNvPr id="31" name="Zástupný symbol čísla snímky 30"/>
          <p:cNvSpPr>
            <a:spLocks noGrp="1"/>
          </p:cNvSpPr>
          <p:nvPr>
            <p:ph type="sldNum" sz="quarter" idx="12"/>
          </p:nvPr>
        </p:nvSpPr>
        <p:spPr/>
        <p:txBody>
          <a:bodyPr/>
          <a:lstStyle/>
          <a:p>
            <a:fld id="{1E73033F-374B-4FB9-A1EB-4B86C1FA1D14}" type="slidenum">
              <a:rPr lang="sk-SK" smtClean="0"/>
              <a:pPr/>
              <a:t>‹#›</a:t>
            </a:fld>
            <a:endParaRPr lang="sk-SK"/>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sk-SK" smtClean="0"/>
              <a:t>Upravte štýly predlohy textu</a:t>
            </a:r>
            <a:endParaRPr kumimoji="0" lang="en-US"/>
          </a:p>
        </p:txBody>
      </p:sp>
      <p:sp>
        <p:nvSpPr>
          <p:cNvPr id="26" name="Zástupný symbol tex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k-SK" smtClean="0"/>
              <a:t>Upravte štýl predlohy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tex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1" name="Zástupný symbol dátum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85EC09-68A1-44E5-9823-C1588DB49CBD}" type="datetimeFigureOut">
              <a:rPr lang="sk-SK" smtClean="0"/>
              <a:pPr/>
              <a:t>28. 10. 2014</a:t>
            </a:fld>
            <a:endParaRPr lang="sk-SK"/>
          </a:p>
        </p:txBody>
      </p:sp>
      <p:sp>
        <p:nvSpPr>
          <p:cNvPr id="28" name="Zástupný symbol päty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sk-SK"/>
          </a:p>
        </p:txBody>
      </p:sp>
      <p:sp>
        <p:nvSpPr>
          <p:cNvPr id="5" name="Zástupný symbol čísla snímky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E73033F-374B-4FB9-A1EB-4B86C1FA1D14}" type="slidenum">
              <a:rPr lang="sk-SK" smtClean="0"/>
              <a:pPr/>
              <a:t>‹#›</a:t>
            </a:fld>
            <a:endParaRPr lang="sk-SK"/>
          </a:p>
        </p:txBody>
      </p:sp>
      <p:sp>
        <p:nvSpPr>
          <p:cNvPr id="10" name="Zástupný symbol nadpisu 9"/>
          <p:cNvSpPr>
            <a:spLocks noGrp="1"/>
          </p:cNvSpPr>
          <p:nvPr>
            <p:ph type="title"/>
          </p:nvPr>
        </p:nvSpPr>
        <p:spPr>
          <a:xfrm>
            <a:off x="304800" y="457200"/>
            <a:ext cx="8686800" cy="838200"/>
          </a:xfrm>
          <a:prstGeom prst="rect">
            <a:avLst/>
          </a:prstGeom>
        </p:spPr>
        <p:txBody>
          <a:bodyPr vert="horz" anchor="ctr">
            <a:normAutofit/>
          </a:bodyPr>
          <a:lstStyle/>
          <a:p>
            <a:r>
              <a:rPr kumimoji="0" lang="sk-SK" smtClean="0"/>
              <a:t>Upravte štýly predlohy textu</a:t>
            </a:r>
            <a:endParaRPr kumimoji="0" lang="en-US"/>
          </a:p>
        </p:txBody>
      </p:sp>
      <p:sp>
        <p:nvSpPr>
          <p:cNvPr id="9" name="Rovná spojnic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ovná spojnic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vssr.sk/legislativa/zakon_39_2007.asp" TargetMode="External"/><Relationship Id="rId2" Type="http://schemas.openxmlformats.org/officeDocument/2006/relationships/hyperlink" Target="http://www.svssr.sk/dokumenty/zvierata/cehz_registracia_chovu.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ssr.sk/cehz/index.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1268760"/>
            <a:ext cx="8458200" cy="1222375"/>
          </a:xfrm>
        </p:spPr>
        <p:txBody>
          <a:bodyPr>
            <a:noAutofit/>
          </a:bodyPr>
          <a:lstStyle/>
          <a:p>
            <a:pPr algn="ctr"/>
            <a:r>
              <a:rPr lang="sk-SK" sz="6000"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Povinnosti chovateľa zvierat</a:t>
            </a:r>
            <a:endParaRPr lang="sk-SK" sz="6000"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Podnadpis 2"/>
          <p:cNvSpPr>
            <a:spLocks noGrp="1"/>
          </p:cNvSpPr>
          <p:nvPr>
            <p:ph type="subTitle" idx="1"/>
          </p:nvPr>
        </p:nvSpPr>
        <p:spPr>
          <a:xfrm>
            <a:off x="539552" y="5445224"/>
            <a:ext cx="8458200" cy="914400"/>
          </a:xfrm>
        </p:spPr>
        <p:txBody>
          <a:bodyPr>
            <a:normAutofit/>
          </a:bodyPr>
          <a:lstStyle/>
          <a:p>
            <a:pPr algn="r"/>
            <a:r>
              <a:rPr lang="sk-SK" sz="3600" b="1" dirty="0" smtClean="0"/>
              <a:t>24. 10. 2014</a:t>
            </a:r>
            <a:endParaRPr lang="sk-SK" sz="3600" b="1" dirty="0"/>
          </a:p>
        </p:txBody>
      </p:sp>
    </p:spTree>
    <p:extLst>
      <p:ext uri="{BB962C8B-B14F-4D97-AF65-F5344CB8AC3E}">
        <p14:creationId xmlns:p14="http://schemas.microsoft.com/office/powerpoint/2010/main" xmlns="" val="109069144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63488"/>
          </a:xfrm>
        </p:spPr>
        <p:txBody>
          <a:bodyPr>
            <a:normAutofit fontScale="90000"/>
          </a:bodyPr>
          <a:lstStyle/>
          <a:p>
            <a:endParaRPr lang="sk-SK" dirty="0"/>
          </a:p>
        </p:txBody>
      </p:sp>
      <p:sp>
        <p:nvSpPr>
          <p:cNvPr id="3" name="Zástupný symbol obsahu 2"/>
          <p:cNvSpPr>
            <a:spLocks noGrp="1"/>
          </p:cNvSpPr>
          <p:nvPr>
            <p:ph idx="1"/>
          </p:nvPr>
        </p:nvSpPr>
        <p:spPr>
          <a:xfrm>
            <a:off x="304800" y="1196752"/>
            <a:ext cx="8686800" cy="5328592"/>
          </a:xfrm>
        </p:spPr>
        <p:txBody>
          <a:bodyPr>
            <a:noAutofit/>
          </a:bodyPr>
          <a:lstStyle/>
          <a:p>
            <a:r>
              <a:rPr lang="sk-SK" sz="1900" b="1" dirty="0"/>
              <a:t>V Y H L Á Š K A 20/2012 - </a:t>
            </a:r>
            <a:r>
              <a:rPr lang="sk-SK" sz="1900" dirty="0"/>
              <a:t>z 13. decembra 2012</a:t>
            </a:r>
          </a:p>
          <a:p>
            <a:pPr marL="0" indent="0">
              <a:buNone/>
            </a:pPr>
            <a:r>
              <a:rPr lang="sk-SK" sz="1900" dirty="0"/>
              <a:t>Ministerstva pôdohospodárstva a rozvoja vidieka Slovenskej republiky</a:t>
            </a:r>
          </a:p>
          <a:p>
            <a:pPr marL="0" indent="0">
              <a:buNone/>
            </a:pPr>
            <a:r>
              <a:rPr lang="sk-SK" sz="1900" b="1" dirty="0"/>
              <a:t>ktorou sa ustanovujú podrobnosti o identifikácii a registrácii hovädzieho </a:t>
            </a:r>
            <a:r>
              <a:rPr lang="sk-SK" sz="1900" b="1" dirty="0" smtClean="0"/>
              <a:t>dobytka</a:t>
            </a:r>
          </a:p>
          <a:p>
            <a:pPr marL="0" indent="0">
              <a:buNone/>
            </a:pPr>
            <a:endParaRPr lang="sk-SK" sz="1900" b="1" dirty="0" smtClean="0"/>
          </a:p>
          <a:p>
            <a:r>
              <a:rPr lang="sk-SK" sz="1900" b="1" dirty="0"/>
              <a:t>V Y H L Á Š K A 19/2012 - </a:t>
            </a:r>
            <a:r>
              <a:rPr lang="sk-SK" sz="1900" dirty="0"/>
              <a:t>z 13. januára 2012</a:t>
            </a:r>
          </a:p>
          <a:p>
            <a:pPr marL="0" indent="0">
              <a:buNone/>
            </a:pPr>
            <a:r>
              <a:rPr lang="sk-SK" sz="1900" dirty="0"/>
              <a:t>Ministerstva pôdohospodárstva a rozvoja vidieka Slovenskej republiky</a:t>
            </a:r>
          </a:p>
          <a:p>
            <a:pPr marL="0" indent="0">
              <a:buNone/>
            </a:pPr>
            <a:r>
              <a:rPr lang="sk-SK" sz="1900" b="1" dirty="0"/>
              <a:t>o identifikácii a registrácii spoločenských </a:t>
            </a:r>
            <a:r>
              <a:rPr lang="sk-SK" sz="1900" b="1" dirty="0" smtClean="0"/>
              <a:t>zvierat</a:t>
            </a:r>
          </a:p>
          <a:p>
            <a:pPr marL="0" indent="0">
              <a:buNone/>
            </a:pPr>
            <a:endParaRPr lang="sk-SK" sz="1900" b="1" dirty="0" smtClean="0"/>
          </a:p>
          <a:p>
            <a:r>
              <a:rPr lang="sk-SK" sz="1900" b="1" dirty="0"/>
              <a:t>V Y H L Á Š K A 18/2001 - </a:t>
            </a:r>
            <a:r>
              <a:rPr lang="sk-SK" sz="1900" dirty="0"/>
              <a:t>z 15. decembra 2000</a:t>
            </a:r>
          </a:p>
          <a:p>
            <a:pPr marL="0" indent="0">
              <a:buNone/>
            </a:pPr>
            <a:r>
              <a:rPr lang="sk-SK" sz="1900" dirty="0"/>
              <a:t>Ministerstva pôdohospodárstva Slovenskej republiky</a:t>
            </a:r>
          </a:p>
          <a:p>
            <a:pPr marL="0" indent="0">
              <a:buNone/>
            </a:pPr>
            <a:r>
              <a:rPr lang="sk-SK" sz="1900" b="1" dirty="0"/>
              <a:t>o vykonávaní kontroly úžitkovosti, kontroly dedičnosti a testovania úžitkových </a:t>
            </a:r>
            <a:r>
              <a:rPr lang="sk-SK" sz="1900" b="1" dirty="0" smtClean="0"/>
              <a:t>vlastností,</a:t>
            </a:r>
            <a:r>
              <a:rPr lang="sk-SK" sz="1900" dirty="0"/>
              <a:t> </a:t>
            </a:r>
            <a:r>
              <a:rPr lang="sk-SK" sz="1900" b="1" dirty="0" smtClean="0"/>
              <a:t>kontroly </a:t>
            </a:r>
            <a:r>
              <a:rPr lang="sk-SK" sz="1900" b="1" dirty="0"/>
              <a:t>zdravia, kontroly dedičnosti a testovania zdravia, hodnotenia zovňajška hospodárskych zvierat, o založení a vedení plemennej knihy,  založení a vedení plemenného registra, vedení predpísanej evidencie a o overovaní pôvodu hospodárskych </a:t>
            </a:r>
            <a:r>
              <a:rPr lang="sk-SK" sz="1900" b="1" dirty="0" smtClean="0"/>
              <a:t>zvierat</a:t>
            </a:r>
            <a:endParaRPr lang="sk-SK" sz="1900" dirty="0"/>
          </a:p>
        </p:txBody>
      </p:sp>
    </p:spTree>
    <p:extLst>
      <p:ext uri="{BB962C8B-B14F-4D97-AF65-F5344CB8AC3E}">
        <p14:creationId xmlns:p14="http://schemas.microsoft.com/office/powerpoint/2010/main" xmlns="" val="304494865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b="1" dirty="0" smtClean="0"/>
              <a:t>Kedy  vzniká  Povinnosť  registrácie  a identifikácie   zvierat</a:t>
            </a:r>
            <a:endParaRPr lang="sk-SK" b="1" dirty="0"/>
          </a:p>
        </p:txBody>
      </p:sp>
      <p:sp>
        <p:nvSpPr>
          <p:cNvPr id="3" name="Zástupný symbol obsahu 2"/>
          <p:cNvSpPr>
            <a:spLocks noGrp="1"/>
          </p:cNvSpPr>
          <p:nvPr>
            <p:ph idx="1"/>
          </p:nvPr>
        </p:nvSpPr>
        <p:spPr>
          <a:ln>
            <a:noFill/>
          </a:ln>
        </p:spPr>
        <p:txBody>
          <a:bodyPr/>
          <a:lstStyle/>
          <a:p>
            <a:pPr marL="0" indent="0">
              <a:buNone/>
            </a:pPr>
            <a:r>
              <a:rPr lang="sk-SK" b="1" u="sng" dirty="0" smtClean="0">
                <a:solidFill>
                  <a:srgbClr val="FF0000"/>
                </a:solidFill>
              </a:rPr>
              <a:t>HD</a:t>
            </a:r>
            <a:r>
              <a:rPr lang="sk-SK" dirty="0" smtClean="0"/>
              <a:t> – od 1 ks zvieraťa, narodenie nahlásiť do 7 dní veku, zmeny v stave hlásiť do 7 dní</a:t>
            </a:r>
          </a:p>
          <a:p>
            <a:pPr marL="0" indent="0">
              <a:buNone/>
            </a:pPr>
            <a:r>
              <a:rPr lang="sk-SK" b="1" u="sng" dirty="0" smtClean="0">
                <a:solidFill>
                  <a:srgbClr val="FF0000"/>
                </a:solidFill>
              </a:rPr>
              <a:t>OVCE, KOZY </a:t>
            </a:r>
            <a:r>
              <a:rPr lang="sk-SK" dirty="0" smtClean="0"/>
              <a:t>– od 1 ks zvieraťa, narodenie nahlásiť do 6 mesiacov veku, zmeny do 7 dní</a:t>
            </a:r>
          </a:p>
          <a:p>
            <a:pPr marL="0" indent="0">
              <a:buNone/>
            </a:pPr>
            <a:r>
              <a:rPr lang="sk-SK" b="1" u="sng" dirty="0" smtClean="0">
                <a:solidFill>
                  <a:srgbClr val="FF0000"/>
                </a:solidFill>
              </a:rPr>
              <a:t>Jatočné jahňatá</a:t>
            </a:r>
            <a:r>
              <a:rPr lang="sk-SK" dirty="0" smtClean="0">
                <a:solidFill>
                  <a:srgbClr val="FF0000"/>
                </a:solidFill>
              </a:rPr>
              <a:t> </a:t>
            </a:r>
            <a:r>
              <a:rPr lang="sk-SK" dirty="0" smtClean="0"/>
              <a:t>– do 12 mes. veku môže chovateľ  predať aj neregistrovanému užívateľovi na dočasnú farmu – kód pohybu 70 (71,72,73,74), ale do 7 dní musia byť usmrtené</a:t>
            </a:r>
            <a:endParaRPr lang="sk-SK" b="1" u="sng" dirty="0"/>
          </a:p>
        </p:txBody>
      </p:sp>
    </p:spTree>
    <p:extLst>
      <p:ext uri="{BB962C8B-B14F-4D97-AF65-F5344CB8AC3E}">
        <p14:creationId xmlns:p14="http://schemas.microsoft.com/office/powerpoint/2010/main" xmlns="" val="335881439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pPr marL="0" indent="0">
              <a:buNone/>
            </a:pPr>
            <a:r>
              <a:rPr lang="sk-SK" b="1" u="sng" dirty="0" smtClean="0">
                <a:solidFill>
                  <a:srgbClr val="FF0000"/>
                </a:solidFill>
              </a:rPr>
              <a:t>OŠÍPANÉ</a:t>
            </a:r>
            <a:r>
              <a:rPr lang="sk-SK" dirty="0" smtClean="0">
                <a:solidFill>
                  <a:schemeClr val="tx1"/>
                </a:solidFill>
              </a:rPr>
              <a:t> – 1 ks si môže chovateľ chovať pre vlastnú potrebu, od 2 ks povinnosť registrácie</a:t>
            </a:r>
          </a:p>
          <a:p>
            <a:pPr marL="0" indent="0">
              <a:buNone/>
            </a:pPr>
            <a:r>
              <a:rPr lang="sk-SK" dirty="0" smtClean="0">
                <a:solidFill>
                  <a:schemeClr val="tx1"/>
                </a:solidFill>
              </a:rPr>
              <a:t>Prasnica musí byť registrovaná už od 1 ks, narodenie prasiat sa hlási v mesačnom hlásení (do 10 dňa nasledujúceho mesiaca), </a:t>
            </a:r>
          </a:p>
          <a:p>
            <a:pPr marL="0" indent="0">
              <a:buNone/>
            </a:pPr>
            <a:r>
              <a:rPr lang="sk-SK" dirty="0" smtClean="0">
                <a:solidFill>
                  <a:schemeClr val="tx1"/>
                </a:solidFill>
              </a:rPr>
              <a:t>zmeny (premiestnenie) sa hlásia do 7 dní</a:t>
            </a:r>
            <a:r>
              <a:rPr lang="sk-SK" b="1" u="sng" dirty="0" smtClean="0">
                <a:solidFill>
                  <a:srgbClr val="FF0000"/>
                </a:solidFill>
              </a:rPr>
              <a:t> </a:t>
            </a:r>
          </a:p>
          <a:p>
            <a:pPr marL="0" indent="0">
              <a:buNone/>
            </a:pPr>
            <a:r>
              <a:rPr lang="sk-SK" dirty="0" smtClean="0">
                <a:solidFill>
                  <a:schemeClr val="tx1"/>
                </a:solidFill>
              </a:rPr>
              <a:t>Ošípané sa môžu predávať aj neregistrovanému chovateľovi – kód pohybu 62</a:t>
            </a:r>
            <a:endParaRPr lang="sk-SK" dirty="0">
              <a:solidFill>
                <a:schemeClr val="tx1"/>
              </a:solidFill>
            </a:endParaRPr>
          </a:p>
        </p:txBody>
      </p:sp>
    </p:spTree>
    <p:extLst>
      <p:ext uri="{BB962C8B-B14F-4D97-AF65-F5344CB8AC3E}">
        <p14:creationId xmlns:p14="http://schemas.microsoft.com/office/powerpoint/2010/main" xmlns="" val="381288925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pPr marL="0" indent="0">
              <a:buNone/>
            </a:pPr>
            <a:r>
              <a:rPr lang="sk-SK" b="1" u="sng" dirty="0" smtClean="0">
                <a:solidFill>
                  <a:srgbClr val="FF0000"/>
                </a:solidFill>
              </a:rPr>
              <a:t>DIVIAKY</a:t>
            </a:r>
            <a:r>
              <a:rPr lang="sk-SK" dirty="0" smtClean="0">
                <a:solidFill>
                  <a:srgbClr val="FF0000"/>
                </a:solidFill>
              </a:rPr>
              <a:t> </a:t>
            </a:r>
            <a:r>
              <a:rPr lang="sk-SK" dirty="0" smtClean="0">
                <a:solidFill>
                  <a:schemeClr val="tx1"/>
                </a:solidFill>
              </a:rPr>
              <a:t>- nespadajú pod CEHZ, je to chov farmovej zveri</a:t>
            </a:r>
          </a:p>
          <a:p>
            <a:pPr marL="0" indent="0">
              <a:buNone/>
            </a:pPr>
            <a:r>
              <a:rPr lang="sk-SK" b="1" u="sng" dirty="0" smtClean="0">
                <a:solidFill>
                  <a:srgbClr val="FF0000"/>
                </a:solidFill>
              </a:rPr>
              <a:t>Vietnamské prasce </a:t>
            </a:r>
            <a:r>
              <a:rPr lang="sk-SK" dirty="0">
                <a:solidFill>
                  <a:schemeClr val="tx1"/>
                </a:solidFill>
              </a:rPr>
              <a:t> </a:t>
            </a:r>
            <a:r>
              <a:rPr lang="sk-SK" dirty="0" smtClean="0">
                <a:solidFill>
                  <a:schemeClr val="tx1"/>
                </a:solidFill>
              </a:rPr>
              <a:t>- ???? Asi ako ošípané ???</a:t>
            </a:r>
          </a:p>
          <a:p>
            <a:pPr marL="0" indent="0">
              <a:buNone/>
            </a:pPr>
            <a:r>
              <a:rPr lang="sk-SK" b="1" u="sng" dirty="0" smtClean="0">
                <a:solidFill>
                  <a:srgbClr val="FF0000"/>
                </a:solidFill>
              </a:rPr>
              <a:t>HYDINA </a:t>
            </a:r>
            <a:r>
              <a:rPr lang="sk-SK" dirty="0" smtClean="0">
                <a:solidFill>
                  <a:schemeClr val="tx1"/>
                </a:solidFill>
              </a:rPr>
              <a:t> - povinnosť registrácie nad 300 ks</a:t>
            </a:r>
          </a:p>
          <a:p>
            <a:pPr marL="0" indent="0">
              <a:buNone/>
            </a:pPr>
            <a:r>
              <a:rPr lang="sk-SK" dirty="0" smtClean="0">
                <a:solidFill>
                  <a:schemeClr val="tx1"/>
                </a:solidFill>
              </a:rPr>
              <a:t>Zmeny - v mesačnom hlásení, doklad o premiestnení - do 10 dňa nasledujúceho mesiaca</a:t>
            </a:r>
          </a:p>
          <a:p>
            <a:pPr marL="0" indent="0">
              <a:buNone/>
            </a:pPr>
            <a:r>
              <a:rPr lang="sk-SK" b="1" u="sng" dirty="0" smtClean="0">
                <a:solidFill>
                  <a:srgbClr val="FF0000"/>
                </a:solidFill>
              </a:rPr>
              <a:t>BROJLEROVÉ KURČATÁ </a:t>
            </a:r>
            <a:r>
              <a:rPr lang="sk-SK" dirty="0" smtClean="0">
                <a:solidFill>
                  <a:schemeClr val="tx1"/>
                </a:solidFill>
              </a:rPr>
              <a:t>– povinnosť registrovať nad 1500 ks</a:t>
            </a:r>
            <a:endParaRPr lang="sk-SK" b="1" u="sng" dirty="0">
              <a:solidFill>
                <a:srgbClr val="FF0000"/>
              </a:solidFill>
            </a:endParaRPr>
          </a:p>
        </p:txBody>
      </p:sp>
    </p:spTree>
    <p:extLst>
      <p:ext uri="{BB962C8B-B14F-4D97-AF65-F5344CB8AC3E}">
        <p14:creationId xmlns:p14="http://schemas.microsoft.com/office/powerpoint/2010/main" xmlns="" val="285572429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normAutofit lnSpcReduction="10000"/>
          </a:bodyPr>
          <a:lstStyle/>
          <a:p>
            <a:pPr marL="0" indent="0">
              <a:buNone/>
            </a:pPr>
            <a:r>
              <a:rPr lang="sk-SK" b="1" u="sng" dirty="0" smtClean="0">
                <a:solidFill>
                  <a:srgbClr val="FF0000"/>
                </a:solidFill>
              </a:rPr>
              <a:t>KONE, SOMÁRE, MULICE </a:t>
            </a:r>
            <a:r>
              <a:rPr lang="sk-SK" dirty="0" smtClean="0"/>
              <a:t>– povinnosť registrácie už od 1 ks, vlastník nemusí mať registrovanú farmu, môže ich umiestniť na registrovanú farmu, všetky zmeny potom hlási držiteľ, nie majiteľ, všetky zmeny, presuny aj zmeny vlastníka hlási držiteľ do 14 dní (aj kastráciu–</a:t>
            </a:r>
            <a:r>
              <a:rPr lang="sk-SK" dirty="0" err="1" smtClean="0"/>
              <a:t>potvrd</a:t>
            </a:r>
            <a:r>
              <a:rPr lang="sk-SK" dirty="0" smtClean="0"/>
              <a:t>. veterinára) Evidenciu </a:t>
            </a:r>
            <a:r>
              <a:rPr lang="sk-SK" dirty="0" err="1" smtClean="0"/>
              <a:t>koňovitých</a:t>
            </a:r>
            <a:r>
              <a:rPr lang="sk-SK" dirty="0" smtClean="0"/>
              <a:t> zvierat zabezpečuje:      </a:t>
            </a:r>
            <a:r>
              <a:rPr lang="sk-SK" b="1" u="sng" dirty="0" smtClean="0"/>
              <a:t>Zväz chovateľov koní </a:t>
            </a:r>
            <a:r>
              <a:rPr lang="sk-SK" dirty="0" smtClean="0"/>
              <a:t>(</a:t>
            </a:r>
            <a:r>
              <a:rPr lang="sk-SK" dirty="0" err="1" smtClean="0"/>
              <a:t>Slov.teplokrvník</a:t>
            </a:r>
            <a:r>
              <a:rPr lang="sk-SK" dirty="0" smtClean="0"/>
              <a:t>), </a:t>
            </a:r>
            <a:r>
              <a:rPr lang="sk-SK" b="1" u="sng" dirty="0" smtClean="0"/>
              <a:t>Štátne </a:t>
            </a:r>
            <a:r>
              <a:rPr lang="sk-SK" b="1" u="sng" dirty="0" err="1" smtClean="0"/>
              <a:t>závodisko</a:t>
            </a:r>
            <a:r>
              <a:rPr lang="sk-SK" dirty="0" smtClean="0"/>
              <a:t> (klusáky), </a:t>
            </a:r>
            <a:r>
              <a:rPr lang="sk-SK" b="1" u="sng" dirty="0" smtClean="0"/>
              <a:t>Národný žrebčín Topoľčianky </a:t>
            </a:r>
            <a:r>
              <a:rPr lang="sk-SK" dirty="0" smtClean="0"/>
              <a:t>(ostatné plemená)</a:t>
            </a:r>
            <a:endParaRPr lang="sk-SK" dirty="0"/>
          </a:p>
        </p:txBody>
      </p:sp>
    </p:spTree>
    <p:extLst>
      <p:ext uri="{BB962C8B-B14F-4D97-AF65-F5344CB8AC3E}">
        <p14:creationId xmlns:p14="http://schemas.microsoft.com/office/powerpoint/2010/main" xmlns="" val="15905742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85000" lnSpcReduction="10000"/>
          </a:bodyPr>
          <a:lstStyle/>
          <a:p>
            <a:pPr marL="0" indent="0">
              <a:buNone/>
            </a:pPr>
            <a:r>
              <a:rPr lang="sk-SK" dirty="0" smtClean="0"/>
              <a:t>Narodenie žriebäťa sa hlási do 6 mes. veku žriebäťa, alebo na konci roka, podľa toho, čo nastane skôr. </a:t>
            </a:r>
            <a:r>
              <a:rPr lang="sk-SK" dirty="0" err="1" smtClean="0"/>
              <a:t>Pripúšťacie</a:t>
            </a:r>
            <a:r>
              <a:rPr lang="sk-SK" dirty="0" smtClean="0"/>
              <a:t> obdobie však býva väčšinou tak nastavené, aby žriebätá prichádzali na svet do konca augusta.</a:t>
            </a:r>
          </a:p>
          <a:p>
            <a:pPr marL="0" indent="0">
              <a:buNone/>
            </a:pPr>
            <a:r>
              <a:rPr lang="sk-SK" b="1" u="sng" dirty="0" smtClean="0"/>
              <a:t>PAS KOŇA </a:t>
            </a:r>
            <a:r>
              <a:rPr lang="sk-SK" dirty="0" smtClean="0"/>
              <a:t>– je vystavený po nahlásení príslušnou organizáciou, v ňom je uvedené životné číslo koňa</a:t>
            </a:r>
          </a:p>
          <a:p>
            <a:pPr marL="0" indent="0">
              <a:buNone/>
            </a:pPr>
            <a:r>
              <a:rPr lang="sk-SK" dirty="0" smtClean="0"/>
              <a:t>Identifikácia </a:t>
            </a:r>
            <a:r>
              <a:rPr lang="sk-SK" dirty="0" err="1" smtClean="0"/>
              <a:t>koňovitých</a:t>
            </a:r>
            <a:r>
              <a:rPr lang="sk-SK" dirty="0" smtClean="0"/>
              <a:t> sa vykonáva tradičným spôsobom – výpalmi u tradičných plemien koní (SHAGYA ARAB, LIPICAN, HUCUL,) ktoré sú vedené ako génová rezerva. Žriebätá ostatných plemien koní sú označované mikročipmi.</a:t>
            </a:r>
            <a:endParaRPr lang="sk-SK" dirty="0"/>
          </a:p>
        </p:txBody>
      </p:sp>
    </p:spTree>
    <p:extLst>
      <p:ext uri="{BB962C8B-B14F-4D97-AF65-F5344CB8AC3E}">
        <p14:creationId xmlns:p14="http://schemas.microsoft.com/office/powerpoint/2010/main" xmlns="" val="12818770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PLEMENITBA</a:t>
            </a:r>
            <a:endParaRPr lang="sk-SK" dirty="0"/>
          </a:p>
        </p:txBody>
      </p:sp>
      <p:sp>
        <p:nvSpPr>
          <p:cNvPr id="3" name="Zástupný symbol obsahu 2"/>
          <p:cNvSpPr>
            <a:spLocks noGrp="1"/>
          </p:cNvSpPr>
          <p:nvPr>
            <p:ph idx="1"/>
          </p:nvPr>
        </p:nvSpPr>
        <p:spPr/>
        <p:txBody>
          <a:bodyPr>
            <a:normAutofit fontScale="85000" lnSpcReduction="20000"/>
          </a:bodyPr>
          <a:lstStyle/>
          <a:p>
            <a:pPr marL="0" indent="0">
              <a:buNone/>
            </a:pPr>
            <a:r>
              <a:rPr lang="sk-SK" dirty="0"/>
              <a:t>§18, ods.4, zákona 194/1998 </a:t>
            </a:r>
            <a:r>
              <a:rPr lang="sk-SK" dirty="0" err="1"/>
              <a:t>Z.z</a:t>
            </a:r>
            <a:r>
              <a:rPr lang="sk-SK" dirty="0" smtClean="0"/>
              <a:t>.</a:t>
            </a:r>
            <a:r>
              <a:rPr lang="sk-SK" dirty="0"/>
              <a:t> </a:t>
            </a:r>
            <a:r>
              <a:rPr lang="sk-SK" b="1" dirty="0"/>
              <a:t>Zákon o šľachtení a plemenitbe hospodárskych </a:t>
            </a:r>
            <a:r>
              <a:rPr lang="sk-SK" b="1" dirty="0" smtClean="0"/>
              <a:t>zvierat</a:t>
            </a:r>
            <a:endParaRPr lang="sk-SK" b="1" dirty="0"/>
          </a:p>
          <a:p>
            <a:r>
              <a:rPr lang="sk-SK" dirty="0" smtClean="0"/>
              <a:t>Chovateľ </a:t>
            </a:r>
            <a:r>
              <a:rPr lang="sk-SK" dirty="0"/>
              <a:t>je povinný na prirodzenú plemenitbu, insemináciu a </a:t>
            </a:r>
            <a:r>
              <a:rPr lang="sk-SK" dirty="0" err="1"/>
              <a:t>embryotransfer</a:t>
            </a:r>
            <a:r>
              <a:rPr lang="sk-SK" dirty="0"/>
              <a:t> použiť len plemenníky, na ktoré bolo vydané osvedčenie o použití na plemenitbu.</a:t>
            </a:r>
          </a:p>
          <a:p>
            <a:pPr lvl="0"/>
            <a:r>
              <a:rPr lang="sk-SK" dirty="0"/>
              <a:t>V chove 1 plemenný cap alebo baran na cca 40 kôz alebo oviec</a:t>
            </a:r>
          </a:p>
          <a:p>
            <a:pPr lvl="0"/>
            <a:r>
              <a:rPr lang="sk-SK" dirty="0"/>
              <a:t>Plemenárske služby poskytujú informácie a služby ohľadne registrácie a evidencie zvierat - CEHZ</a:t>
            </a:r>
          </a:p>
          <a:p>
            <a:pPr lvl="0"/>
            <a:r>
              <a:rPr lang="sk-SK" dirty="0"/>
              <a:t>Plemenárska inšpekcia kontroluje dodržiavanie zákona o šľachtení a plemenitbe</a:t>
            </a:r>
          </a:p>
          <a:p>
            <a:pPr lvl="0"/>
            <a:r>
              <a:rPr lang="sk-SK" dirty="0"/>
              <a:t>Sankcie za čiernu plemenitbu</a:t>
            </a:r>
          </a:p>
          <a:p>
            <a:endParaRPr lang="sk-SK" dirty="0"/>
          </a:p>
        </p:txBody>
      </p:sp>
    </p:spTree>
    <p:extLst>
      <p:ext uri="{BB962C8B-B14F-4D97-AF65-F5344CB8AC3E}">
        <p14:creationId xmlns:p14="http://schemas.microsoft.com/office/powerpoint/2010/main" xmlns="" val="429326821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8715" y="0"/>
            <a:ext cx="4986570" cy="6858000"/>
          </a:xfrm>
          <a:prstGeom prst="rect">
            <a:avLst/>
          </a:prstGeom>
        </p:spPr>
      </p:pic>
    </p:spTree>
    <p:extLst>
      <p:ext uri="{BB962C8B-B14F-4D97-AF65-F5344CB8AC3E}">
        <p14:creationId xmlns:p14="http://schemas.microsoft.com/office/powerpoint/2010/main" xmlns="" val="408239405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Rekapitulácia</a:t>
            </a:r>
            <a:endParaRPr lang="sk-SK" b="1" dirty="0"/>
          </a:p>
        </p:txBody>
      </p:sp>
      <p:sp>
        <p:nvSpPr>
          <p:cNvPr id="3" name="Zástupný symbol obsahu 2"/>
          <p:cNvSpPr>
            <a:spLocks noGrp="1"/>
          </p:cNvSpPr>
          <p:nvPr>
            <p:ph idx="1"/>
          </p:nvPr>
        </p:nvSpPr>
        <p:spPr/>
        <p:txBody>
          <a:bodyPr>
            <a:normAutofit fontScale="92500" lnSpcReduction="10000"/>
          </a:bodyPr>
          <a:lstStyle/>
          <a:p>
            <a:pPr marL="514350" indent="-514350">
              <a:buFont typeface="+mj-lt"/>
              <a:buAutoNum type="arabicPeriod"/>
            </a:pPr>
            <a:r>
              <a:rPr lang="sk-SK" dirty="0" smtClean="0"/>
              <a:t>Registrácia chovu – predpísané tlačivo potvrdené </a:t>
            </a:r>
            <a:r>
              <a:rPr lang="sk-SK" dirty="0" err="1" smtClean="0"/>
              <a:t>Okr</a:t>
            </a:r>
            <a:r>
              <a:rPr lang="sk-SK" dirty="0" smtClean="0"/>
              <a:t>. veterinárnou a potravinovou správou poslať na CEHZ Žilina</a:t>
            </a:r>
          </a:p>
          <a:p>
            <a:pPr marL="514350" indent="-514350">
              <a:buFont typeface="+mj-lt"/>
              <a:buAutoNum type="arabicPeriod"/>
            </a:pPr>
            <a:r>
              <a:rPr lang="sk-SK" dirty="0" smtClean="0"/>
              <a:t>Registrovať zvieratá – tlačivo Hlásenie narodenia a presunov zvierat</a:t>
            </a:r>
          </a:p>
          <a:p>
            <a:pPr marL="514350" indent="-514350">
              <a:buFont typeface="+mj-lt"/>
              <a:buAutoNum type="arabicPeriod"/>
            </a:pPr>
            <a:r>
              <a:rPr lang="sk-SK" dirty="0" smtClean="0"/>
              <a:t>Zabezpečiť identifikáciu zvierat ušnými štítkami – dvojité značenie ( 2x ušný štítok alebo 1x ušný štítok a 1x čip)</a:t>
            </a:r>
          </a:p>
          <a:p>
            <a:pPr marL="514350" indent="-514350">
              <a:buFont typeface="+mj-lt"/>
              <a:buAutoNum type="arabicPeriod"/>
            </a:pPr>
            <a:r>
              <a:rPr lang="sk-SK" dirty="0" smtClean="0"/>
              <a:t>Viesť predpísanú evidenciu – hlásenia presunov, narodenie, úhyn, zmeny,...</a:t>
            </a:r>
          </a:p>
        </p:txBody>
      </p:sp>
    </p:spTree>
    <p:extLst>
      <p:ext uri="{BB962C8B-B14F-4D97-AF65-F5344CB8AC3E}">
        <p14:creationId xmlns:p14="http://schemas.microsoft.com/office/powerpoint/2010/main" xmlns="" val="63958334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normAutofit fontScale="92500" lnSpcReduction="10000"/>
          </a:bodyPr>
          <a:lstStyle/>
          <a:p>
            <a:pPr marL="514350" indent="-514350">
              <a:buFont typeface="+mj-lt"/>
              <a:buAutoNum type="arabicPeriod" startAt="5"/>
            </a:pPr>
            <a:r>
              <a:rPr lang="sk-SK" dirty="0" smtClean="0"/>
              <a:t>Dodržiavať zákon o plemenitbe</a:t>
            </a:r>
          </a:p>
          <a:p>
            <a:pPr marL="514350" indent="-514350">
              <a:buFont typeface="+mj-lt"/>
              <a:buAutoNum type="arabicPeriod" startAt="5"/>
            </a:pPr>
            <a:r>
              <a:rPr lang="sk-SK" dirty="0" smtClean="0"/>
              <a:t>Dodržiavať zákon pri likvidácii vedľajších živočíšnych produktov, ktoré nie sú určené na ľudskú spotrebu (</a:t>
            </a:r>
            <a:r>
              <a:rPr lang="sk-SK" dirty="0" err="1" smtClean="0"/>
              <a:t>Nar</a:t>
            </a:r>
            <a:r>
              <a:rPr lang="sk-SK" dirty="0" smtClean="0"/>
              <a:t>. ES 1069/2009, vykonávacie nariadenie EU parlamentu 142/2011, Vyhl. MPRV č.148/2012 ktorým sa ustanovujú podrobnosti o výnimkách pri odstraňovaní VŽP)</a:t>
            </a:r>
          </a:p>
          <a:p>
            <a:pPr marL="514350" indent="-514350">
              <a:buFont typeface="+mj-lt"/>
              <a:buAutoNum type="arabicPeriod" startAt="5"/>
            </a:pPr>
            <a:r>
              <a:rPr lang="sk-SK" b="1" u="sng" dirty="0" smtClean="0"/>
              <a:t>Dodržiavať Zákon 39/2007 </a:t>
            </a:r>
            <a:r>
              <a:rPr lang="sk-SK" dirty="0" smtClean="0"/>
              <a:t>o veterinárnej starostlivosti !!!!!</a:t>
            </a:r>
          </a:p>
          <a:p>
            <a:pPr marL="514350" indent="-514350">
              <a:buFont typeface="+mj-lt"/>
              <a:buAutoNum type="arabicPeriod" startAt="5"/>
            </a:pPr>
            <a:endParaRPr lang="sk-SK" dirty="0"/>
          </a:p>
        </p:txBody>
      </p:sp>
    </p:spTree>
    <p:extLst>
      <p:ext uri="{BB962C8B-B14F-4D97-AF65-F5344CB8AC3E}">
        <p14:creationId xmlns:p14="http://schemas.microsoft.com/office/powerpoint/2010/main" xmlns="" val="81937869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683568" y="476672"/>
            <a:ext cx="7704856" cy="1077218"/>
          </a:xfrm>
          <a:prstGeom prst="rect">
            <a:avLst/>
          </a:prstGeom>
        </p:spPr>
        <p:txBody>
          <a:bodyPr wrap="square">
            <a:spAutoFit/>
          </a:bodyPr>
          <a:lstStyle/>
          <a:p>
            <a:pPr algn="ctr"/>
            <a:r>
              <a:rPr lang="sk-SK" sz="3200" b="1" u="sng" dirty="0"/>
              <a:t>ZÁKON 39/2007 </a:t>
            </a:r>
            <a:r>
              <a:rPr lang="sk-SK" sz="3200" b="1" u="sng" dirty="0" err="1" smtClean="0"/>
              <a:t>Z.z</a:t>
            </a:r>
            <a:r>
              <a:rPr lang="sk-SK" sz="3200" b="1" u="sng" dirty="0" smtClean="0"/>
              <a:t>.  o </a:t>
            </a:r>
            <a:r>
              <a:rPr lang="sk-SK" sz="3200" b="1" u="sng" dirty="0"/>
              <a:t>veterinárnej starostlivosti </a:t>
            </a:r>
          </a:p>
        </p:txBody>
      </p:sp>
      <p:sp>
        <p:nvSpPr>
          <p:cNvPr id="7" name="BlokTextu 6"/>
          <p:cNvSpPr txBox="1"/>
          <p:nvPr/>
        </p:nvSpPr>
        <p:spPr>
          <a:xfrm>
            <a:off x="395536" y="1553890"/>
            <a:ext cx="8496944" cy="5632311"/>
          </a:xfrm>
          <a:prstGeom prst="rect">
            <a:avLst/>
          </a:prstGeom>
          <a:noFill/>
        </p:spPr>
        <p:txBody>
          <a:bodyPr wrap="square" rtlCol="0">
            <a:spAutoFit/>
          </a:bodyPr>
          <a:lstStyle/>
          <a:p>
            <a:r>
              <a:rPr lang="sk-SK" b="1" dirty="0"/>
              <a:t>§1 </a:t>
            </a:r>
            <a:r>
              <a:rPr lang="sk-SK" dirty="0" smtClean="0"/>
              <a:t> </a:t>
            </a:r>
            <a:r>
              <a:rPr lang="sk-SK" b="1" dirty="0" smtClean="0"/>
              <a:t>Predmet </a:t>
            </a:r>
            <a:r>
              <a:rPr lang="sk-SK" b="1" dirty="0"/>
              <a:t>úpravy</a:t>
            </a:r>
            <a:endParaRPr lang="sk-SK" dirty="0"/>
          </a:p>
          <a:p>
            <a:r>
              <a:rPr lang="sk-SK" dirty="0" smtClean="0"/>
              <a:t>(</a:t>
            </a:r>
            <a:r>
              <a:rPr lang="sk-SK" dirty="0"/>
              <a:t>1) Tento zákon ustanovuje</a:t>
            </a:r>
            <a:br>
              <a:rPr lang="sk-SK" dirty="0"/>
            </a:br>
            <a:r>
              <a:rPr lang="sk-SK" dirty="0"/>
              <a:t>a) veterinárne požiadavky na zdravie zvierat, násadové vajcia a na spermu, embryá a vajíčka zvierat (ďalej len „zárodočné produkty“) z hľadiska zdravia zvierat a na ochranu zvierat,</a:t>
            </a:r>
            <a:br>
              <a:rPr lang="sk-SK" dirty="0"/>
            </a:br>
            <a:r>
              <a:rPr lang="sk-SK" dirty="0"/>
              <a:t>b) veterinárne požiadavky na produkty živočíšneho pôvodu</a:t>
            </a:r>
            <a:r>
              <a:rPr lang="sk-SK" baseline="30000" dirty="0"/>
              <a:t>1)</a:t>
            </a:r>
            <a:r>
              <a:rPr lang="sk-SK" dirty="0"/>
              <a:t> vrátane živočíšnych vedľajších produktov</a:t>
            </a:r>
            <a:r>
              <a:rPr lang="sk-SK" baseline="30000" dirty="0"/>
              <a:t>2)</a:t>
            </a:r>
            <a:r>
              <a:rPr lang="sk-SK" dirty="0"/>
              <a:t> a vybraných produktov rastlinného pôvodu</a:t>
            </a:r>
            <a:r>
              <a:rPr lang="sk-SK" baseline="30000" dirty="0"/>
              <a:t>2a)</a:t>
            </a:r>
            <a:r>
              <a:rPr lang="sk-SK" dirty="0"/>
              <a:t> v záujme ochrany zdravia zvierat,</a:t>
            </a:r>
            <a:br>
              <a:rPr lang="sk-SK" dirty="0"/>
            </a:br>
            <a:r>
              <a:rPr lang="sk-SK" dirty="0"/>
              <a:t>c) veterinárne požiadavky na zvieratá, násadové vajcia, ako aj na produkty živočíšneho pôvodu vrátane živočíšnych vedľajších produktov</a:t>
            </a:r>
            <a:r>
              <a:rPr lang="sk-SK" baseline="30000" dirty="0"/>
              <a:t>2)</a:t>
            </a:r>
            <a:r>
              <a:rPr lang="sk-SK" dirty="0"/>
              <a:t> v záujme ochrany zdravia ľudí,</a:t>
            </a:r>
            <a:br>
              <a:rPr lang="sk-SK" dirty="0"/>
            </a:br>
            <a:r>
              <a:rPr lang="sk-SK" dirty="0"/>
              <a:t>d) práva a povinnosti fyzických osôb a právnických osôb vo veterinárnej oblasti, ako aj odborné veterinárne činnosti a podmienky ich vykonávania,</a:t>
            </a:r>
            <a:br>
              <a:rPr lang="sk-SK" dirty="0"/>
            </a:br>
            <a:r>
              <a:rPr lang="sk-SK" dirty="0"/>
              <a:t>e) organizáciu, pôsobnosť a právomoci orgánov vykonávajúcich štátnu správu vo veterinárnej oblasti,</a:t>
            </a:r>
            <a:br>
              <a:rPr lang="sk-SK" dirty="0"/>
            </a:br>
            <a:r>
              <a:rPr lang="sk-SK" dirty="0"/>
              <a:t>f) sankcie za porušenie povinností ustanovených týmto zákonom.</a:t>
            </a:r>
            <a:br>
              <a:rPr lang="sk-SK" dirty="0"/>
            </a:br>
            <a:r>
              <a:rPr lang="sk-SK" dirty="0"/>
              <a:t>(2) Tento zákon sa nevzťahuje na vykonávanie úradných kontrol na overovanie dodržiavania predpisov o organizovaní spoločného trhu s poľnohospodárskymivýrobkami.</a:t>
            </a:r>
            <a:r>
              <a:rPr lang="sk-SK" baseline="30000" dirty="0"/>
              <a:t>3)</a:t>
            </a:r>
            <a:endParaRPr lang="sk-SK" dirty="0"/>
          </a:p>
          <a:p>
            <a:r>
              <a:rPr lang="sk-SK" dirty="0"/>
              <a:t/>
            </a:r>
            <a:br>
              <a:rPr lang="sk-SK" dirty="0"/>
            </a:br>
            <a:endParaRPr lang="sk-SK" dirty="0"/>
          </a:p>
        </p:txBody>
      </p:sp>
    </p:spTree>
    <p:extLst>
      <p:ext uri="{BB962C8B-B14F-4D97-AF65-F5344CB8AC3E}">
        <p14:creationId xmlns:p14="http://schemas.microsoft.com/office/powerpoint/2010/main" xmlns="" val="407867043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204864"/>
            <a:ext cx="8686800" cy="838200"/>
          </a:xfrm>
        </p:spPr>
        <p:txBody>
          <a:bodyPr/>
          <a:lstStyle/>
          <a:p>
            <a:pPr algn="ctr"/>
            <a:r>
              <a:rPr lang="sk-SK" dirty="0" smtClean="0"/>
              <a:t>Realita na záver</a:t>
            </a:r>
            <a:endParaRPr lang="sk-SK" dirty="0"/>
          </a:p>
        </p:txBody>
      </p:sp>
      <p:sp>
        <p:nvSpPr>
          <p:cNvPr id="3" name="Zástupný symbol obsahu 2"/>
          <p:cNvSpPr>
            <a:spLocks noGrp="1"/>
          </p:cNvSpPr>
          <p:nvPr>
            <p:ph idx="1"/>
          </p:nvPr>
        </p:nvSpPr>
        <p:spPr/>
        <p:txBody>
          <a:bodyPr/>
          <a:lstStyle/>
          <a:p>
            <a:pPr marL="0" indent="0">
              <a:buNone/>
            </a:pPr>
            <a:endParaRPr lang="sk-SK" dirty="0"/>
          </a:p>
        </p:txBody>
      </p:sp>
    </p:spTree>
    <p:extLst>
      <p:ext uri="{BB962C8B-B14F-4D97-AF65-F5344CB8AC3E}">
        <p14:creationId xmlns:p14="http://schemas.microsoft.com/office/powerpoint/2010/main" xmlns="" val="390338720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xmlns="" val="1278717504"/>
              </p:ext>
            </p:extLst>
          </p:nvPr>
        </p:nvGraphicFramePr>
        <p:xfrm>
          <a:off x="1522413" y="1397000"/>
          <a:ext cx="6100762" cy="4062413"/>
        </p:xfrm>
        <a:graphic>
          <a:graphicData uri="http://schemas.openxmlformats.org/presentationml/2006/ole">
            <p:oleObj spid="_x0000_s1029" name="Document" r:id="rId3" imgW="6100233" imgH="4062620" progId="Word.Document.8">
              <p:embed/>
            </p:oleObj>
          </a:graphicData>
        </a:graphic>
      </p:graphicFrame>
      <p:pic>
        <p:nvPicPr>
          <p:cNvPr id="4" name="Obrázok 3" descr="C:\Users\Anna\Pictures\SAMSUNG\Anna S4\Telefon\20140728_205834.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548680"/>
            <a:ext cx="4197350" cy="2361565"/>
          </a:xfrm>
          <a:prstGeom prst="rect">
            <a:avLst/>
          </a:prstGeom>
          <a:noFill/>
          <a:ln>
            <a:noFill/>
          </a:ln>
        </p:spPr>
      </p:pic>
      <p:pic>
        <p:nvPicPr>
          <p:cNvPr id="5" name="Obrázok 4" descr="C:\Users\Anna\Pictures\SAMSUNG\Anna S4\Telefon\20140728_20595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562366"/>
            <a:ext cx="4197350" cy="2361565"/>
          </a:xfrm>
          <a:prstGeom prst="rect">
            <a:avLst/>
          </a:prstGeom>
          <a:noFill/>
          <a:ln>
            <a:noFill/>
          </a:ln>
        </p:spPr>
      </p:pic>
      <p:pic>
        <p:nvPicPr>
          <p:cNvPr id="6" name="Obrázok 5" descr="C:\Users\Anna\Pictures\SAMSUNG\Anna S4\Telefon\20140728_205938.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3212976"/>
            <a:ext cx="4197350" cy="2361565"/>
          </a:xfrm>
          <a:prstGeom prst="rect">
            <a:avLst/>
          </a:prstGeom>
          <a:noFill/>
          <a:ln>
            <a:noFill/>
          </a:ln>
        </p:spPr>
      </p:pic>
      <p:pic>
        <p:nvPicPr>
          <p:cNvPr id="7" name="Obrázok 6" descr="C:\Users\Anna\Pictures\SAMSUNG\Anna S4\Telefon\20140728_210217.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18240" y="3223771"/>
            <a:ext cx="4175760" cy="2350770"/>
          </a:xfrm>
          <a:prstGeom prst="rect">
            <a:avLst/>
          </a:prstGeom>
          <a:noFill/>
          <a:ln>
            <a:noFill/>
          </a:ln>
        </p:spPr>
      </p:pic>
    </p:spTree>
    <p:extLst>
      <p:ext uri="{BB962C8B-B14F-4D97-AF65-F5344CB8AC3E}">
        <p14:creationId xmlns:p14="http://schemas.microsoft.com/office/powerpoint/2010/main" xmlns="" val="3724356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71600" y="1628800"/>
            <a:ext cx="7416824" cy="3477875"/>
          </a:xfrm>
          <a:prstGeom prst="rect">
            <a:avLst/>
          </a:prstGeom>
          <a:noFill/>
        </p:spPr>
        <p:txBody>
          <a:bodyPr wrap="square" rtlCol="0">
            <a:spAutoFit/>
          </a:bodyPr>
          <a:lstStyle/>
          <a:p>
            <a:pPr algn="ctr"/>
            <a:r>
              <a:rPr lang="sk-SK" sz="4000" b="1" dirty="0" smtClean="0"/>
              <a:t>Ďakujem Vám za pozornosť</a:t>
            </a:r>
          </a:p>
          <a:p>
            <a:pPr algn="ctr"/>
            <a:endParaRPr lang="sk-SK" sz="3600" dirty="0"/>
          </a:p>
          <a:p>
            <a:endParaRPr lang="sk-SK" sz="4000" b="1" dirty="0" smtClean="0"/>
          </a:p>
          <a:p>
            <a:endParaRPr lang="sk-SK" dirty="0"/>
          </a:p>
          <a:p>
            <a:endParaRPr lang="sk-SK" dirty="0" smtClean="0"/>
          </a:p>
          <a:p>
            <a:endParaRPr lang="sk-SK" dirty="0"/>
          </a:p>
          <a:p>
            <a:endParaRPr lang="sk-SK" dirty="0" smtClean="0"/>
          </a:p>
          <a:p>
            <a:pPr algn="r"/>
            <a:r>
              <a:rPr lang="sk-SK" sz="3200" b="1" dirty="0" smtClean="0"/>
              <a:t>Ing. Anna </a:t>
            </a:r>
            <a:r>
              <a:rPr lang="sk-SK" sz="3200" b="1" dirty="0" err="1" smtClean="0"/>
              <a:t>Balková</a:t>
            </a:r>
            <a:endParaRPr lang="sk-SK" sz="3200" b="1" dirty="0"/>
          </a:p>
        </p:txBody>
      </p:sp>
    </p:spTree>
    <p:extLst>
      <p:ext uri="{BB962C8B-B14F-4D97-AF65-F5344CB8AC3E}">
        <p14:creationId xmlns:p14="http://schemas.microsoft.com/office/powerpoint/2010/main" xmlns="" val="217796071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39552" y="4653136"/>
            <a:ext cx="7992888" cy="1477328"/>
          </a:xfrm>
          <a:prstGeom prst="rect">
            <a:avLst/>
          </a:prstGeom>
        </p:spPr>
        <p:txBody>
          <a:bodyPr wrap="square">
            <a:spAutoFit/>
          </a:bodyPr>
          <a:lstStyle/>
          <a:p>
            <a:r>
              <a:rPr lang="sk-SK" baseline="30000" dirty="0" smtClean="0"/>
              <a:t>3)</a:t>
            </a:r>
            <a:r>
              <a:rPr lang="sk-SK" dirty="0" smtClean="0"/>
              <a:t>Čl</a:t>
            </a:r>
            <a:r>
              <a:rPr lang="sk-SK" dirty="0"/>
              <a:t>. 1 ods. 2 nariadenia Európskeho parlamentu a Rady (ES) č. 882/2004 z 29. apríla 2004 o úradných kontrolách uskutočňovaných s cieľom zabezpečiť overenie dodržiavania potravinového a krmivového práva a predpisov o zdraví zvierat a o starostlivosti o zvieratá(Ú. v. EÚ L 165, 30. 4. 2004) v platnom znení.</a:t>
            </a:r>
            <a:br>
              <a:rPr lang="sk-SK" dirty="0"/>
            </a:br>
            <a:endParaRPr lang="sk-SK" dirty="0"/>
          </a:p>
        </p:txBody>
      </p:sp>
      <p:sp>
        <p:nvSpPr>
          <p:cNvPr id="3" name="Obdĺžnik 2"/>
          <p:cNvSpPr/>
          <p:nvPr/>
        </p:nvSpPr>
        <p:spPr>
          <a:xfrm>
            <a:off x="449437" y="912093"/>
            <a:ext cx="8173118" cy="1200329"/>
          </a:xfrm>
          <a:prstGeom prst="rect">
            <a:avLst/>
          </a:prstGeom>
        </p:spPr>
        <p:txBody>
          <a:bodyPr wrap="square">
            <a:spAutoFit/>
          </a:bodyPr>
          <a:lstStyle/>
          <a:p>
            <a:r>
              <a:rPr lang="sk-SK" baseline="30000" dirty="0"/>
              <a:t>1) </a:t>
            </a:r>
            <a:r>
              <a:rPr lang="sk-SK" dirty="0"/>
              <a:t>Príloha I nariadenia Európskeho parlamentu a Rady (ES) č. 853/2004 z 29. apríla 2004, ktorým sa ustanovujú osobitné hygienické predpisy pre potraviny živočíšneho pôvodu (Ú. v. EÚ L 139, 30. 4. 2004) v platnom znení.</a:t>
            </a:r>
            <a:br>
              <a:rPr lang="sk-SK" dirty="0"/>
            </a:br>
            <a:endParaRPr lang="sk-SK" dirty="0"/>
          </a:p>
        </p:txBody>
      </p:sp>
      <p:sp>
        <p:nvSpPr>
          <p:cNvPr id="5" name="Obdĺžnik 4"/>
          <p:cNvSpPr/>
          <p:nvPr/>
        </p:nvSpPr>
        <p:spPr>
          <a:xfrm>
            <a:off x="449436" y="2492896"/>
            <a:ext cx="8083003" cy="1477328"/>
          </a:xfrm>
          <a:prstGeom prst="rect">
            <a:avLst/>
          </a:prstGeom>
        </p:spPr>
        <p:txBody>
          <a:bodyPr wrap="square">
            <a:spAutoFit/>
          </a:bodyPr>
          <a:lstStyle/>
          <a:p>
            <a:r>
              <a:rPr lang="sk-SK" dirty="0"/>
              <a:t>2) Čl. 3 ods. 1 a 2 nariadenia Európskeho parlamentu a Rady (ES) č. 1069/2009 z 21. októbra 2009, ktorým sa ustanovujú zdravotné predpisy týkajúce sa vedľajších živočíšnych produktov a odvodených produktov neurčených na ľudskú spotrebu a ktorým sa zrušuje nariadenie (ES) č. 1774/2002 (nariadenie o vedľajších živočíšnych produktoch) (</a:t>
            </a:r>
            <a:r>
              <a:rPr lang="sk-SK" dirty="0" err="1"/>
              <a:t>Ú.v</a:t>
            </a:r>
            <a:r>
              <a:rPr lang="sk-SK" dirty="0"/>
              <a:t>. EÚ L 300, 14.11.2009) v platnom znení. </a:t>
            </a:r>
          </a:p>
        </p:txBody>
      </p:sp>
    </p:spTree>
    <p:extLst>
      <p:ext uri="{BB962C8B-B14F-4D97-AF65-F5344CB8AC3E}">
        <p14:creationId xmlns:p14="http://schemas.microsoft.com/office/powerpoint/2010/main" xmlns="" val="191363674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39552" y="476672"/>
            <a:ext cx="8136904" cy="646331"/>
          </a:xfrm>
          <a:prstGeom prst="rect">
            <a:avLst/>
          </a:prstGeom>
        </p:spPr>
        <p:txBody>
          <a:bodyPr wrap="square">
            <a:spAutoFit/>
          </a:bodyPr>
          <a:lstStyle/>
          <a:p>
            <a:r>
              <a:rPr lang="sk-SK" dirty="0"/>
              <a:t>§ 4 </a:t>
            </a:r>
          </a:p>
          <a:p>
            <a:r>
              <a:rPr lang="sk-SK" b="1" dirty="0"/>
              <a:t>Organizácia a pôsobnosť orgánov štátnej správy vo veterinárnej oblasti </a:t>
            </a:r>
            <a:endParaRPr lang="sk-SK" dirty="0"/>
          </a:p>
        </p:txBody>
      </p:sp>
      <p:sp>
        <p:nvSpPr>
          <p:cNvPr id="3" name="Obdĺžnik 2"/>
          <p:cNvSpPr/>
          <p:nvPr/>
        </p:nvSpPr>
        <p:spPr>
          <a:xfrm>
            <a:off x="576456" y="1123003"/>
            <a:ext cx="8244016" cy="1107996"/>
          </a:xfrm>
          <a:prstGeom prst="rect">
            <a:avLst/>
          </a:prstGeom>
        </p:spPr>
        <p:txBody>
          <a:bodyPr wrap="square">
            <a:spAutoFit/>
          </a:bodyPr>
          <a:lstStyle/>
          <a:p>
            <a:r>
              <a:rPr lang="sk-SK" dirty="0"/>
              <a:t>(</a:t>
            </a:r>
            <a:r>
              <a:rPr lang="sk-SK" sz="1600" dirty="0"/>
              <a:t>1) Orgánmi štátnej správy vo veterinárnej oblasti sú </a:t>
            </a:r>
          </a:p>
          <a:p>
            <a:r>
              <a:rPr lang="sk-SK" sz="1600" dirty="0"/>
              <a:t>a) Ministerstvo pôdohospodárstva a rozvoja vidieka Slovenskej </a:t>
            </a:r>
            <a:r>
              <a:rPr lang="sk-SK" sz="1600" dirty="0" smtClean="0"/>
              <a:t>republiky, </a:t>
            </a:r>
            <a:endParaRPr lang="sk-SK" sz="1600" dirty="0"/>
          </a:p>
          <a:p>
            <a:r>
              <a:rPr lang="sk-SK" sz="1600" dirty="0"/>
              <a:t>b) Štátna veterinárna a potravinová správa Slovenskej </a:t>
            </a:r>
            <a:r>
              <a:rPr lang="sk-SK" sz="1600" dirty="0" smtClean="0"/>
              <a:t>republiky, </a:t>
            </a:r>
            <a:endParaRPr lang="sk-SK" sz="1600" dirty="0"/>
          </a:p>
          <a:p>
            <a:r>
              <a:rPr lang="sk-SK" sz="1600" dirty="0"/>
              <a:t>c) regionálne veterinárne a potravinové správy. </a:t>
            </a:r>
          </a:p>
        </p:txBody>
      </p:sp>
      <p:sp>
        <p:nvSpPr>
          <p:cNvPr id="4" name="Obdĺžnik 3"/>
          <p:cNvSpPr/>
          <p:nvPr/>
        </p:nvSpPr>
        <p:spPr>
          <a:xfrm>
            <a:off x="567103" y="2923203"/>
            <a:ext cx="8136904" cy="646331"/>
          </a:xfrm>
          <a:prstGeom prst="rect">
            <a:avLst/>
          </a:prstGeom>
        </p:spPr>
        <p:txBody>
          <a:bodyPr wrap="square">
            <a:spAutoFit/>
          </a:bodyPr>
          <a:lstStyle/>
          <a:p>
            <a:r>
              <a:rPr lang="sk-SK" dirty="0"/>
              <a:t>§ 23 </a:t>
            </a:r>
          </a:p>
          <a:p>
            <a:r>
              <a:rPr lang="sk-SK" b="1" dirty="0"/>
              <a:t>Zabíjanie zvierat pre súkromnú domácu spotrebu </a:t>
            </a:r>
            <a:endParaRPr lang="sk-SK" dirty="0"/>
          </a:p>
        </p:txBody>
      </p:sp>
      <p:sp>
        <p:nvSpPr>
          <p:cNvPr id="5" name="Obdĺžnik 4"/>
          <p:cNvSpPr/>
          <p:nvPr/>
        </p:nvSpPr>
        <p:spPr>
          <a:xfrm>
            <a:off x="576456" y="3569534"/>
            <a:ext cx="8118197" cy="646331"/>
          </a:xfrm>
          <a:prstGeom prst="rect">
            <a:avLst/>
          </a:prstGeom>
        </p:spPr>
        <p:txBody>
          <a:bodyPr wrap="square">
            <a:spAutoFit/>
          </a:bodyPr>
          <a:lstStyle/>
          <a:p>
            <a:r>
              <a:rPr lang="sk-SK" dirty="0"/>
              <a:t>§ 29 </a:t>
            </a:r>
          </a:p>
          <a:p>
            <a:r>
              <a:rPr lang="sk-SK" b="1" dirty="0"/>
              <a:t>Nakladanie so živočíšnymi vedľajšími produktmi </a:t>
            </a:r>
            <a:endParaRPr lang="sk-SK" dirty="0"/>
          </a:p>
        </p:txBody>
      </p:sp>
      <p:sp>
        <p:nvSpPr>
          <p:cNvPr id="6" name="Obdĺžnik 5"/>
          <p:cNvSpPr/>
          <p:nvPr/>
        </p:nvSpPr>
        <p:spPr>
          <a:xfrm>
            <a:off x="567103" y="2276872"/>
            <a:ext cx="8118735" cy="646331"/>
          </a:xfrm>
          <a:prstGeom prst="rect">
            <a:avLst/>
          </a:prstGeom>
        </p:spPr>
        <p:txBody>
          <a:bodyPr wrap="square">
            <a:spAutoFit/>
          </a:bodyPr>
          <a:lstStyle/>
          <a:p>
            <a:r>
              <a:rPr lang="sk-SK" dirty="0"/>
              <a:t>§ 19 </a:t>
            </a:r>
          </a:p>
          <a:p>
            <a:r>
              <a:rPr lang="sk-SK" b="1" dirty="0"/>
              <a:t>Identifikácia a registrácia zvierat </a:t>
            </a:r>
            <a:endParaRPr lang="sk-SK" dirty="0"/>
          </a:p>
        </p:txBody>
      </p:sp>
      <p:sp>
        <p:nvSpPr>
          <p:cNvPr id="7" name="Obdĺžnik 6"/>
          <p:cNvSpPr/>
          <p:nvPr/>
        </p:nvSpPr>
        <p:spPr>
          <a:xfrm>
            <a:off x="576456" y="4247762"/>
            <a:ext cx="8244016" cy="646331"/>
          </a:xfrm>
          <a:prstGeom prst="rect">
            <a:avLst/>
          </a:prstGeom>
        </p:spPr>
        <p:txBody>
          <a:bodyPr wrap="square">
            <a:spAutoFit/>
          </a:bodyPr>
          <a:lstStyle/>
          <a:p>
            <a:r>
              <a:rPr lang="sk-SK" b="1" dirty="0"/>
              <a:t>ŠTVRTÁ ČASŤ </a:t>
            </a:r>
            <a:endParaRPr lang="sk-SK" dirty="0"/>
          </a:p>
          <a:p>
            <a:r>
              <a:rPr lang="sk-SK" b="1" dirty="0"/>
              <a:t>POVINNOSTI PRÁVNICKÝCH OSÔB A FYZICKÝCH OSÔB VO VETERINÁRNEJ OBLASTI </a:t>
            </a:r>
            <a:endParaRPr lang="sk-SK" dirty="0"/>
          </a:p>
        </p:txBody>
      </p:sp>
      <p:sp>
        <p:nvSpPr>
          <p:cNvPr id="8" name="Obdĺžnik 7"/>
          <p:cNvSpPr/>
          <p:nvPr/>
        </p:nvSpPr>
        <p:spPr>
          <a:xfrm>
            <a:off x="548321" y="4941168"/>
            <a:ext cx="8244016" cy="646331"/>
          </a:xfrm>
          <a:prstGeom prst="rect">
            <a:avLst/>
          </a:prstGeom>
        </p:spPr>
        <p:txBody>
          <a:bodyPr wrap="square">
            <a:spAutoFit/>
          </a:bodyPr>
          <a:lstStyle/>
          <a:p>
            <a:r>
              <a:rPr lang="sk-SK" dirty="0"/>
              <a:t>§ 39 </a:t>
            </a:r>
          </a:p>
          <a:p>
            <a:r>
              <a:rPr lang="sk-SK" b="1" dirty="0"/>
              <a:t>Schvaľovanie, povoľovanie a registrácia prevádzkarní, zariadení a činnosti </a:t>
            </a:r>
            <a:endParaRPr lang="sk-SK" dirty="0"/>
          </a:p>
        </p:txBody>
      </p:sp>
      <p:sp>
        <p:nvSpPr>
          <p:cNvPr id="9" name="Obdĺžnik 8"/>
          <p:cNvSpPr/>
          <p:nvPr/>
        </p:nvSpPr>
        <p:spPr>
          <a:xfrm>
            <a:off x="576455" y="5661248"/>
            <a:ext cx="8215881" cy="646331"/>
          </a:xfrm>
          <a:prstGeom prst="rect">
            <a:avLst/>
          </a:prstGeom>
        </p:spPr>
        <p:txBody>
          <a:bodyPr wrap="square">
            <a:spAutoFit/>
          </a:bodyPr>
          <a:lstStyle/>
          <a:p>
            <a:r>
              <a:rPr lang="sk-SK" b="1" dirty="0"/>
              <a:t>ŠIESTA ČASŤ </a:t>
            </a:r>
            <a:endParaRPr lang="sk-SK" dirty="0"/>
          </a:p>
          <a:p>
            <a:r>
              <a:rPr lang="sk-SK" b="1" dirty="0"/>
              <a:t>PRIESTUPKY, PORIADKOVÁ POKUTA A INÉ SPRÁVNE DELIKTY </a:t>
            </a:r>
            <a:endParaRPr lang="sk-SK" dirty="0"/>
          </a:p>
        </p:txBody>
      </p:sp>
    </p:spTree>
    <p:extLst>
      <p:ext uri="{BB962C8B-B14F-4D97-AF65-F5344CB8AC3E}">
        <p14:creationId xmlns:p14="http://schemas.microsoft.com/office/powerpoint/2010/main" xmlns="" val="159340458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Založenie farmy</a:t>
            </a:r>
            <a:endParaRPr lang="sk-SK" b="1" dirty="0"/>
          </a:p>
        </p:txBody>
      </p:sp>
      <p:sp>
        <p:nvSpPr>
          <p:cNvPr id="3" name="Zástupný symbol obsahu 2"/>
          <p:cNvSpPr>
            <a:spLocks noGrp="1"/>
          </p:cNvSpPr>
          <p:nvPr>
            <p:ph idx="1"/>
          </p:nvPr>
        </p:nvSpPr>
        <p:spPr/>
        <p:txBody>
          <a:bodyPr>
            <a:normAutofit fontScale="85000" lnSpcReduction="10000"/>
          </a:bodyPr>
          <a:lstStyle/>
          <a:p>
            <a:r>
              <a:rPr lang="sk-SK" sz="2400" b="1" dirty="0"/>
              <a:t>Pri založení nového chovu je vlastník /držiteľ hospodárskych zvierat povinný zaregistrovať chov do Centrálneho registra hospodárskych zvierat v Žiline. Na zaregistrovanie nového chovu slúži tlačivo „</a:t>
            </a:r>
            <a:r>
              <a:rPr lang="sk-SK" sz="2400" b="1" u="sng" dirty="0">
                <a:hlinkClick r:id="rId2"/>
              </a:rPr>
              <a:t>Registrácia chovu“</a:t>
            </a:r>
            <a:r>
              <a:rPr lang="sk-SK" sz="2400" b="1" dirty="0"/>
              <a:t> , ktoré poskytujú regionálne strediská Plemenárskych služieb SR, š. p..</a:t>
            </a:r>
          </a:p>
          <a:p>
            <a:pPr marL="0" indent="0">
              <a:buNone/>
            </a:pPr>
            <a:endParaRPr lang="sk-SK" sz="2400" b="1" dirty="0" smtClean="0"/>
          </a:p>
          <a:p>
            <a:r>
              <a:rPr lang="sk-SK" sz="2400" b="1" dirty="0" smtClean="0"/>
              <a:t>V </a:t>
            </a:r>
            <a:r>
              <a:rPr lang="sk-SK" sz="2400" b="1" dirty="0"/>
              <a:t>súlade s § 19 zákona č. </a:t>
            </a:r>
            <a:r>
              <a:rPr lang="sk-SK" sz="2400" b="1" u="sng" dirty="0">
                <a:hlinkClick r:id="rId3"/>
              </a:rPr>
              <a:t>39/2007</a:t>
            </a:r>
            <a:r>
              <a:rPr lang="sk-SK" sz="2400" b="1" dirty="0"/>
              <a:t> Z. z. o veterinárnej starostlivosti v znení neskorších predpisov (ďalej len „zákon č. 39/2007 Z. z.“) musia byť všetky zvieratá identifikované a ich identifikačné údaje sa musia viesť v centrálnom registri zvierat</a:t>
            </a:r>
            <a:r>
              <a:rPr lang="sk-SK" sz="2400" b="1" dirty="0" smtClean="0"/>
              <a:t>. </a:t>
            </a:r>
            <a:r>
              <a:rPr lang="sk-SK" sz="2400" b="1" i="1" dirty="0" smtClean="0">
                <a:solidFill>
                  <a:schemeClr val="accent1">
                    <a:lumMod val="50000"/>
                  </a:schemeClr>
                </a:solidFill>
                <a:latin typeface="Arial Rounded MT Bold" panose="020F0704030504030204" pitchFamily="34" charset="0"/>
              </a:rPr>
              <a:t>(</a:t>
            </a:r>
            <a:r>
              <a:rPr lang="sk-SK" sz="2400" i="1" dirty="0" smtClean="0">
                <a:solidFill>
                  <a:schemeClr val="accent1">
                    <a:lumMod val="50000"/>
                  </a:schemeClr>
                </a:solidFill>
                <a:latin typeface="Arial Rounded MT Bold" panose="020F0704030504030204" pitchFamily="34" charset="0"/>
              </a:rPr>
              <a:t>Ministerstvo </a:t>
            </a:r>
            <a:r>
              <a:rPr lang="sk-SK" sz="2400" i="1" dirty="0">
                <a:solidFill>
                  <a:schemeClr val="accent1">
                    <a:lumMod val="50000"/>
                  </a:schemeClr>
                </a:solidFill>
                <a:latin typeface="Arial Rounded MT Bold" panose="020F0704030504030204" pitchFamily="34" charset="0"/>
              </a:rPr>
              <a:t>pôdohospodárstva, životného prostredia a regionálneho rozvoja </a:t>
            </a:r>
            <a:r>
              <a:rPr lang="sk-SK" sz="2400" i="1" dirty="0" smtClean="0">
                <a:solidFill>
                  <a:schemeClr val="accent1">
                    <a:lumMod val="50000"/>
                  </a:schemeClr>
                </a:solidFill>
                <a:latin typeface="Arial Rounded MT Bold" panose="020F0704030504030204" pitchFamily="34" charset="0"/>
              </a:rPr>
              <a:t>SR </a:t>
            </a:r>
            <a:r>
              <a:rPr lang="sk-SK" sz="2400" i="1" dirty="0">
                <a:solidFill>
                  <a:schemeClr val="accent1">
                    <a:lumMod val="50000"/>
                  </a:schemeClr>
                </a:solidFill>
                <a:latin typeface="Arial Rounded MT Bold" panose="020F0704030504030204" pitchFamily="34" charset="0"/>
              </a:rPr>
              <a:t>poverilo Plemenárske služby, š.p., Starohájska 29, 852 27 Bratislava distribúciou prvkov systému identifikácie a registrácie zvierat a tiež vedením centrálneho registra hospodárskych zvierat </a:t>
            </a:r>
            <a:r>
              <a:rPr lang="sk-SK" sz="2400" i="1" dirty="0" smtClean="0">
                <a:solidFill>
                  <a:schemeClr val="accent1">
                    <a:lumMod val="50000"/>
                  </a:schemeClr>
                </a:solidFill>
                <a:latin typeface="Arial Rounded MT Bold" panose="020F0704030504030204" pitchFamily="34" charset="0"/>
              </a:rPr>
              <a:t>- </a:t>
            </a:r>
            <a:r>
              <a:rPr lang="sk-SK" sz="2400" i="1" dirty="0">
                <a:solidFill>
                  <a:schemeClr val="accent1">
                    <a:lumMod val="50000"/>
                  </a:schemeClr>
                </a:solidFill>
                <a:latin typeface="Arial Rounded MT Bold" panose="020F0704030504030204" pitchFamily="34" charset="0"/>
              </a:rPr>
              <a:t>„CEHZ</a:t>
            </a:r>
            <a:r>
              <a:rPr lang="sk-SK" sz="2400" i="1" dirty="0" smtClean="0">
                <a:solidFill>
                  <a:schemeClr val="accent1">
                    <a:lumMod val="50000"/>
                  </a:schemeClr>
                </a:solidFill>
                <a:latin typeface="Arial Rounded MT Bold" panose="020F0704030504030204" pitchFamily="34" charset="0"/>
              </a:rPr>
              <a:t>“. </a:t>
            </a:r>
            <a:r>
              <a:rPr lang="sk-SK" sz="2400" i="1" dirty="0">
                <a:solidFill>
                  <a:schemeClr val="accent1">
                    <a:lumMod val="50000"/>
                  </a:schemeClr>
                </a:solidFill>
                <a:latin typeface="Arial Rounded MT Bold" panose="020F0704030504030204" pitchFamily="34" charset="0"/>
              </a:rPr>
              <a:t>Účelové plemenárske zariadenie CEHZ sa nachádza v Žiline, </a:t>
            </a:r>
            <a:r>
              <a:rPr lang="sk-SK" sz="2400" i="1" dirty="0" err="1">
                <a:solidFill>
                  <a:schemeClr val="accent1">
                    <a:lumMod val="50000"/>
                  </a:schemeClr>
                </a:solidFill>
                <a:latin typeface="Arial Rounded MT Bold" panose="020F0704030504030204" pitchFamily="34" charset="0"/>
              </a:rPr>
              <a:t>Rosinská</a:t>
            </a:r>
            <a:r>
              <a:rPr lang="sk-SK" sz="2400" i="1" dirty="0">
                <a:solidFill>
                  <a:schemeClr val="accent1">
                    <a:lumMod val="50000"/>
                  </a:schemeClr>
                </a:solidFill>
                <a:latin typeface="Arial Rounded MT Bold" panose="020F0704030504030204" pitchFamily="34" charset="0"/>
              </a:rPr>
              <a:t> cesta 12</a:t>
            </a:r>
            <a:r>
              <a:rPr lang="sk-SK" sz="2400" i="1" dirty="0" smtClean="0">
                <a:solidFill>
                  <a:schemeClr val="accent1">
                    <a:lumMod val="50000"/>
                  </a:schemeClr>
                </a:solidFill>
                <a:latin typeface="Arial Rounded MT Bold" panose="020F0704030504030204" pitchFamily="34" charset="0"/>
              </a:rPr>
              <a:t>.) </a:t>
            </a:r>
          </a:p>
          <a:p>
            <a:endParaRPr lang="sk-SK" sz="2000" b="1" dirty="0" smtClean="0"/>
          </a:p>
          <a:p>
            <a:endParaRPr lang="sk-SK" sz="2000" b="1" dirty="0"/>
          </a:p>
        </p:txBody>
      </p:sp>
    </p:spTree>
    <p:extLst>
      <p:ext uri="{BB962C8B-B14F-4D97-AF65-F5344CB8AC3E}">
        <p14:creationId xmlns:p14="http://schemas.microsoft.com/office/powerpoint/2010/main" xmlns="" val="413605353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ctr"/>
            <a:r>
              <a:rPr lang="sk-SK" b="1" dirty="0" smtClean="0"/>
              <a:t>Identifikácia a registrácia</a:t>
            </a:r>
            <a:endParaRPr lang="sk-SK" b="1" dirty="0"/>
          </a:p>
        </p:txBody>
      </p:sp>
      <p:sp>
        <p:nvSpPr>
          <p:cNvPr id="6" name="Zástupný symbol obsahu 5"/>
          <p:cNvSpPr>
            <a:spLocks noGrp="1"/>
          </p:cNvSpPr>
          <p:nvPr>
            <p:ph idx="1"/>
          </p:nvPr>
        </p:nvSpPr>
        <p:spPr/>
        <p:txBody>
          <a:bodyPr/>
          <a:lstStyle/>
          <a:p>
            <a:r>
              <a:rPr lang="sk-SK" sz="2000" dirty="0"/>
              <a:t>V zmysle § 37 ods. 2 písm. b) bodu 1. zákona č. 39/2007 Z. z. každý vlastník/držiteľ je povinný zabezpečiť na svoje </a:t>
            </a:r>
            <a:r>
              <a:rPr lang="sk-SK" sz="2000" dirty="0" smtClean="0"/>
              <a:t>náklady:               </a:t>
            </a:r>
          </a:p>
          <a:p>
            <a:pPr marL="0" indent="0">
              <a:buNone/>
            </a:pPr>
            <a:r>
              <a:rPr lang="sk-SK" sz="2000" dirty="0"/>
              <a:t> </a:t>
            </a:r>
            <a:r>
              <a:rPr lang="sk-SK" sz="2000" dirty="0" smtClean="0"/>
              <a:t>         Identifikáciu zvierat</a:t>
            </a:r>
          </a:p>
          <a:p>
            <a:pPr marL="0" indent="0">
              <a:buNone/>
            </a:pPr>
            <a:r>
              <a:rPr lang="sk-SK" sz="2000" dirty="0"/>
              <a:t> </a:t>
            </a:r>
            <a:r>
              <a:rPr lang="sk-SK" sz="2000" dirty="0" smtClean="0"/>
              <a:t>         Registráciu zvierat</a:t>
            </a:r>
          </a:p>
          <a:p>
            <a:pPr marL="0" indent="0">
              <a:buNone/>
            </a:pPr>
            <a:endParaRPr lang="sk-SK" sz="2000" dirty="0"/>
          </a:p>
          <a:p>
            <a:pPr marL="0" indent="0">
              <a:buNone/>
            </a:pPr>
            <a:endParaRPr lang="sk-SK" sz="2000" dirty="0" smtClean="0"/>
          </a:p>
          <a:p>
            <a:pPr marL="0" lvl="0" indent="0">
              <a:buNone/>
            </a:pPr>
            <a:r>
              <a:rPr lang="sk-SK" sz="2800" b="1" u="sng" dirty="0">
                <a:hlinkClick r:id="rId2"/>
              </a:rPr>
              <a:t>Podrobné informácie o identifikácii a registrácii zvierat nájdete na stránke Plemenárskych služieb, š.p</a:t>
            </a:r>
            <a:r>
              <a:rPr lang="sk-SK" sz="2800" b="1" dirty="0"/>
              <a:t>.</a:t>
            </a:r>
          </a:p>
          <a:p>
            <a:pPr marL="0" indent="0">
              <a:buNone/>
            </a:pPr>
            <a:endParaRPr lang="sk-SK" sz="2000" dirty="0"/>
          </a:p>
          <a:p>
            <a:endParaRPr lang="sk-SK" dirty="0"/>
          </a:p>
        </p:txBody>
      </p:sp>
    </p:spTree>
    <p:extLst>
      <p:ext uri="{BB962C8B-B14F-4D97-AF65-F5344CB8AC3E}">
        <p14:creationId xmlns:p14="http://schemas.microsoft.com/office/powerpoint/2010/main" xmlns="" val="130558222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t>cehz</a:t>
            </a:r>
            <a:endParaRPr lang="sk-SK" b="1" dirty="0"/>
          </a:p>
        </p:txBody>
      </p:sp>
      <p:sp>
        <p:nvSpPr>
          <p:cNvPr id="3" name="Zástupný symbol obsahu 2"/>
          <p:cNvSpPr>
            <a:spLocks noGrp="1"/>
          </p:cNvSpPr>
          <p:nvPr>
            <p:ph idx="1"/>
          </p:nvPr>
        </p:nvSpPr>
        <p:spPr/>
        <p:txBody>
          <a:bodyPr>
            <a:normAutofit/>
          </a:bodyPr>
          <a:lstStyle/>
          <a:p>
            <a:pPr marL="0" indent="0">
              <a:buNone/>
            </a:pPr>
            <a:r>
              <a:rPr lang="sk-SK" sz="3000" b="1" u="sng" dirty="0"/>
              <a:t>Význam a dôvody CEHZ:</a:t>
            </a:r>
            <a:r>
              <a:rPr lang="sk-SK" dirty="0"/>
              <a:t> </a:t>
            </a:r>
          </a:p>
          <a:p>
            <a:pPr lvl="0"/>
            <a:r>
              <a:rPr lang="sk-SK" sz="2400" b="1" dirty="0"/>
              <a:t>CEHZ je súčasťou IACS (Integrovaný administratívno-kontrolný systém)</a:t>
            </a:r>
          </a:p>
          <a:p>
            <a:pPr lvl="0"/>
            <a:r>
              <a:rPr lang="sk-SK" sz="2400" b="1" dirty="0" err="1"/>
              <a:t>zoo-veterinárne</a:t>
            </a:r>
            <a:r>
              <a:rPr lang="sk-SK" sz="2400" b="1" dirty="0"/>
              <a:t> hľadisko - mapovanie a lokalizácia šírenia nákaz a chorôb</a:t>
            </a:r>
          </a:p>
          <a:p>
            <a:pPr lvl="0"/>
            <a:r>
              <a:rPr lang="sk-SK" sz="2400" b="1" dirty="0"/>
              <a:t>ochrana spotrebiteľov a garancia zdravotnej </a:t>
            </a:r>
            <a:r>
              <a:rPr lang="sk-SK" sz="2400" b="1" dirty="0" err="1"/>
              <a:t>nezávadnosti</a:t>
            </a:r>
            <a:r>
              <a:rPr lang="sk-SK" sz="2400" b="1" dirty="0"/>
              <a:t> živočíšnych produktov – mäsa</a:t>
            </a:r>
          </a:p>
          <a:p>
            <a:pPr lvl="0"/>
            <a:r>
              <a:rPr lang="sk-SK" sz="2400" b="1" dirty="0"/>
              <a:t>využitie pre plemenárske a chovateľské organizácie ako aj pre štatistické a vedecké účely </a:t>
            </a:r>
          </a:p>
          <a:p>
            <a:endParaRPr lang="sk-SK" dirty="0"/>
          </a:p>
        </p:txBody>
      </p:sp>
    </p:spTree>
    <p:extLst>
      <p:ext uri="{BB962C8B-B14F-4D97-AF65-F5344CB8AC3E}">
        <p14:creationId xmlns:p14="http://schemas.microsoft.com/office/powerpoint/2010/main" xmlns="" val="162651056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379512"/>
          </a:xfrm>
        </p:spPr>
        <p:txBody>
          <a:bodyPr>
            <a:normAutofit fontScale="90000"/>
          </a:bodyPr>
          <a:lstStyle/>
          <a:p>
            <a:endParaRPr lang="sk-SK" dirty="0"/>
          </a:p>
        </p:txBody>
      </p:sp>
      <p:sp>
        <p:nvSpPr>
          <p:cNvPr id="3" name="Zástupný symbol obsahu 2"/>
          <p:cNvSpPr>
            <a:spLocks noGrp="1"/>
          </p:cNvSpPr>
          <p:nvPr>
            <p:ph idx="1"/>
          </p:nvPr>
        </p:nvSpPr>
        <p:spPr/>
        <p:txBody>
          <a:bodyPr/>
          <a:lstStyle/>
          <a:p>
            <a:pPr marL="0" indent="0">
              <a:buNone/>
            </a:pPr>
            <a:r>
              <a:rPr lang="sk-SK" b="1" dirty="0"/>
              <a:t>Centrálna evidencia hospodárskych zvierat (CEHZ) eviduje: </a:t>
            </a:r>
          </a:p>
          <a:p>
            <a:pPr lvl="0"/>
            <a:r>
              <a:rPr lang="sk-SK" b="1" dirty="0"/>
              <a:t>chovy a zariadenia</a:t>
            </a:r>
          </a:p>
          <a:p>
            <a:pPr lvl="0"/>
            <a:r>
              <a:rPr lang="sk-SK" b="1" dirty="0"/>
              <a:t>majiteľov a držiteľov</a:t>
            </a:r>
          </a:p>
          <a:p>
            <a:pPr lvl="0"/>
            <a:r>
              <a:rPr lang="sk-SK" b="1" dirty="0"/>
              <a:t>zvieratá a udalosti, ktoré sa ich týkajú</a:t>
            </a:r>
          </a:p>
          <a:p>
            <a:pPr lvl="0"/>
            <a:r>
              <a:rPr lang="sk-SK" b="1" dirty="0"/>
              <a:t>pohyby (presuny) zvierat</a:t>
            </a:r>
          </a:p>
          <a:p>
            <a:pPr lvl="0"/>
            <a:r>
              <a:rPr lang="sk-SK" b="1" dirty="0"/>
              <a:t>veterinárne úkony a kontroly </a:t>
            </a:r>
          </a:p>
          <a:p>
            <a:endParaRPr lang="sk-SK" dirty="0"/>
          </a:p>
        </p:txBody>
      </p:sp>
    </p:spTree>
    <p:extLst>
      <p:ext uri="{BB962C8B-B14F-4D97-AF65-F5344CB8AC3E}">
        <p14:creationId xmlns:p14="http://schemas.microsoft.com/office/powerpoint/2010/main" xmlns="" val="265908559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Súvisiace      zákony</a:t>
            </a:r>
            <a:endParaRPr lang="sk-SK" b="1" dirty="0"/>
          </a:p>
        </p:txBody>
      </p:sp>
      <p:sp>
        <p:nvSpPr>
          <p:cNvPr id="3" name="Zástupný symbol obsahu 2"/>
          <p:cNvSpPr>
            <a:spLocks noGrp="1"/>
          </p:cNvSpPr>
          <p:nvPr>
            <p:ph idx="1"/>
          </p:nvPr>
        </p:nvSpPr>
        <p:spPr/>
        <p:txBody>
          <a:bodyPr>
            <a:normAutofit fontScale="62500" lnSpcReduction="20000"/>
          </a:bodyPr>
          <a:lstStyle/>
          <a:p>
            <a:r>
              <a:rPr lang="sk-SK" b="1" dirty="0"/>
              <a:t>194/1998 </a:t>
            </a:r>
            <a:r>
              <a:rPr lang="sk-SK" b="1" dirty="0" err="1"/>
              <a:t>Z.z</a:t>
            </a:r>
            <a:r>
              <a:rPr lang="sk-SK" b="1" dirty="0"/>
              <a:t>. – Zákon o šľachtení a plemenitbe hospodárskych zvierat    </a:t>
            </a:r>
            <a:endParaRPr lang="sk-SK" b="1" dirty="0" smtClean="0"/>
          </a:p>
          <a:p>
            <a:pPr marL="0" indent="0">
              <a:buNone/>
            </a:pPr>
            <a:r>
              <a:rPr lang="sk-SK" b="1" dirty="0" smtClean="0"/>
              <a:t>     </a:t>
            </a:r>
            <a:endParaRPr lang="sk-SK" dirty="0"/>
          </a:p>
          <a:p>
            <a:r>
              <a:rPr lang="sk-SK" b="1" dirty="0"/>
              <a:t>V Y H L Á Š K A 16/2012 - </a:t>
            </a:r>
            <a:r>
              <a:rPr lang="sk-SK" dirty="0"/>
              <a:t>z 13. januára 2012</a:t>
            </a:r>
          </a:p>
          <a:p>
            <a:pPr marL="0" indent="0">
              <a:buNone/>
            </a:pPr>
            <a:r>
              <a:rPr lang="sk-SK" dirty="0"/>
              <a:t>Ministerstva pôdohospodárstva a rozvoja vidieka Slovenskej republiky</a:t>
            </a:r>
          </a:p>
          <a:p>
            <a:pPr marL="0" indent="0">
              <a:buNone/>
            </a:pPr>
            <a:r>
              <a:rPr lang="sk-SK" b="1" dirty="0"/>
              <a:t>o identifikácii a registrácii </a:t>
            </a:r>
            <a:r>
              <a:rPr lang="sk-SK" b="1" dirty="0" err="1"/>
              <a:t>koňovitých</a:t>
            </a:r>
            <a:r>
              <a:rPr lang="sk-SK" b="1" dirty="0"/>
              <a:t> </a:t>
            </a:r>
            <a:r>
              <a:rPr lang="sk-SK" b="1" dirty="0" smtClean="0"/>
              <a:t>zvierat</a:t>
            </a:r>
          </a:p>
          <a:p>
            <a:pPr marL="0" indent="0">
              <a:buNone/>
            </a:pPr>
            <a:endParaRPr lang="sk-SK" b="1" dirty="0" smtClean="0"/>
          </a:p>
          <a:p>
            <a:r>
              <a:rPr lang="sk-SK" b="1" dirty="0"/>
              <a:t>V Y H L Á Š K A 17/2012 - </a:t>
            </a:r>
            <a:r>
              <a:rPr lang="sk-SK" dirty="0"/>
              <a:t>z 13. januára 2012</a:t>
            </a:r>
          </a:p>
          <a:p>
            <a:pPr marL="0" indent="0">
              <a:buNone/>
            </a:pPr>
            <a:r>
              <a:rPr lang="sk-SK" dirty="0"/>
              <a:t>Ministerstva pôdohospodárstva a rozvoja vidieka Slovenskej republiky</a:t>
            </a:r>
          </a:p>
          <a:p>
            <a:pPr marL="0" indent="0">
              <a:buNone/>
            </a:pPr>
            <a:r>
              <a:rPr lang="sk-SK" b="1" dirty="0"/>
              <a:t>o identifikácii a registrácii </a:t>
            </a:r>
            <a:r>
              <a:rPr lang="sk-SK" b="1" dirty="0" smtClean="0"/>
              <a:t>ošípaných</a:t>
            </a:r>
          </a:p>
          <a:p>
            <a:pPr marL="0" indent="0">
              <a:buNone/>
            </a:pPr>
            <a:endParaRPr lang="sk-SK" b="1" dirty="0" smtClean="0"/>
          </a:p>
          <a:p>
            <a:r>
              <a:rPr lang="sk-SK" b="1" dirty="0"/>
              <a:t>V Y H L Á Š K A 18/2012 - </a:t>
            </a:r>
            <a:r>
              <a:rPr lang="sk-SK" dirty="0"/>
              <a:t>z 13. januára 2012</a:t>
            </a:r>
          </a:p>
          <a:p>
            <a:pPr marL="0" indent="0">
              <a:buNone/>
            </a:pPr>
            <a:r>
              <a:rPr lang="sk-SK" dirty="0"/>
              <a:t>Ministerstva pôdohospodárstva a rozvoja vidieka Slovenskej republiky</a:t>
            </a:r>
          </a:p>
          <a:p>
            <a:pPr marL="0" indent="0">
              <a:buNone/>
            </a:pPr>
            <a:r>
              <a:rPr lang="sk-SK" b="1" dirty="0"/>
              <a:t>o identifikácii a registrácii oviec a </a:t>
            </a:r>
            <a:r>
              <a:rPr lang="sk-SK" b="1" dirty="0" smtClean="0"/>
              <a:t>kôz</a:t>
            </a:r>
            <a:r>
              <a:rPr lang="sk-SK" b="1" i="1" dirty="0"/>
              <a:t>	</a:t>
            </a:r>
            <a:endParaRPr lang="sk-SK" dirty="0"/>
          </a:p>
        </p:txBody>
      </p:sp>
    </p:spTree>
    <p:extLst>
      <p:ext uri="{BB962C8B-B14F-4D97-AF65-F5344CB8AC3E}">
        <p14:creationId xmlns:p14="http://schemas.microsoft.com/office/powerpoint/2010/main" xmlns="" val="1627729631"/>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ovanie">
  <a:themeElements>
    <a:clrScheme name="Cestovani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ovani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ovani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243</TotalTime>
  <Words>1117</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Cestovanie</vt:lpstr>
      <vt:lpstr>Document</vt:lpstr>
      <vt:lpstr>Povinnosti chovateľa zvierat</vt:lpstr>
      <vt:lpstr>Slide 2</vt:lpstr>
      <vt:lpstr>Slide 3</vt:lpstr>
      <vt:lpstr>Slide 4</vt:lpstr>
      <vt:lpstr>Založenie farmy</vt:lpstr>
      <vt:lpstr>Identifikácia a registrácia</vt:lpstr>
      <vt:lpstr>cehz</vt:lpstr>
      <vt:lpstr>Slide 8</vt:lpstr>
      <vt:lpstr>Súvisiace      zákony</vt:lpstr>
      <vt:lpstr>Slide 10</vt:lpstr>
      <vt:lpstr>Kedy  vzniká  Povinnosť  registrácie  a identifikácie   zvierat</vt:lpstr>
      <vt:lpstr>Slide 12</vt:lpstr>
      <vt:lpstr>Slide 13</vt:lpstr>
      <vt:lpstr>Slide 14</vt:lpstr>
      <vt:lpstr>Slide 15</vt:lpstr>
      <vt:lpstr>PLEMENITBA</vt:lpstr>
      <vt:lpstr>Slide 17</vt:lpstr>
      <vt:lpstr>Rekapitulácia</vt:lpstr>
      <vt:lpstr>Slide 19</vt:lpstr>
      <vt:lpstr>Realita na záver</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Anna</dc:creator>
  <cp:lastModifiedBy>mama</cp:lastModifiedBy>
  <cp:revision>23</cp:revision>
  <dcterms:created xsi:type="dcterms:W3CDTF">2014-10-23T18:39:23Z</dcterms:created>
  <dcterms:modified xsi:type="dcterms:W3CDTF">2014-10-28T21:19:09Z</dcterms:modified>
</cp:coreProperties>
</file>